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765" r:id="rId2"/>
  </p:sldMasterIdLst>
  <p:notesMasterIdLst>
    <p:notesMasterId r:id="rId17"/>
  </p:notesMasterIdLst>
  <p:sldIdLst>
    <p:sldId id="257" r:id="rId3"/>
    <p:sldId id="263" r:id="rId4"/>
    <p:sldId id="397" r:id="rId5"/>
    <p:sldId id="396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10" r:id="rId14"/>
    <p:sldId id="407" r:id="rId15"/>
    <p:sldId id="408" r:id="rId16"/>
  </p:sldIdLst>
  <p:sldSz cx="9144000" cy="5143500" type="screen16x9"/>
  <p:notesSz cx="6858000" cy="9144000"/>
  <p:defaultTextStyle>
    <a:defPPr>
      <a:defRPr lang="es-ES"/>
    </a:defPPr>
    <a:lvl1pPr marL="0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1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3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5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6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7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9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90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32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4E"/>
    <a:srgbClr val="CFDE00"/>
    <a:srgbClr val="50748A"/>
    <a:srgbClr val="000000"/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9" autoAdjust="0"/>
    <p:restoredTop sz="94025" autoAdjust="0"/>
  </p:normalViewPr>
  <p:slideViewPr>
    <p:cSldViewPr>
      <p:cViewPr varScale="1">
        <p:scale>
          <a:sx n="96" d="100"/>
          <a:sy n="96" d="100"/>
        </p:scale>
        <p:origin x="87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44015-E46F-40D0-8FF1-498289D8DA9C}" type="datetimeFigureOut">
              <a:rPr lang="es-ES" smtClean="0"/>
              <a:t>11/11/2018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E6BF6-9E13-45B2-93E4-A5FA98645F3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27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201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10083" algn="l" defTabSz="4201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20167" algn="l" defTabSz="4201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30250" algn="l" defTabSz="4201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840334" algn="l" defTabSz="4201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050417" algn="l" defTabSz="4201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260500" algn="l" defTabSz="4201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470584" algn="l" defTabSz="4201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680667" algn="l" defTabSz="4201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facebook.com/iecisa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twitter.com/iecisa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hyperlink" Target="https://www.linkedin.com/company/iecisa" TargetMode="External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iecisa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facebook.com/iecisa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twitter.com/iecisa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1"/>
          <a:stretch/>
        </p:blipFill>
        <p:spPr>
          <a:xfrm>
            <a:off x="0" y="0"/>
            <a:ext cx="9144000" cy="5145586"/>
          </a:xfrm>
          <a:prstGeom prst="rect">
            <a:avLst/>
          </a:prstGeom>
        </p:spPr>
      </p:pic>
      <p:sp>
        <p:nvSpPr>
          <p:cNvPr id="8" name="Rectángulo 22"/>
          <p:cNvSpPr/>
          <p:nvPr userDrawn="1"/>
        </p:nvSpPr>
        <p:spPr>
          <a:xfrm>
            <a:off x="0" y="0"/>
            <a:ext cx="4426071" cy="5143500"/>
          </a:xfrm>
          <a:custGeom>
            <a:avLst/>
            <a:gdLst/>
            <a:ahLst/>
            <a:cxnLst/>
            <a:rect l="l" t="t" r="r" b="b"/>
            <a:pathLst>
              <a:path w="4426071" h="5143500">
                <a:moveTo>
                  <a:pt x="0" y="0"/>
                </a:moveTo>
                <a:lnTo>
                  <a:pt x="982652" y="0"/>
                </a:lnTo>
                <a:lnTo>
                  <a:pt x="982652" y="1354173"/>
                </a:lnTo>
                <a:lnTo>
                  <a:pt x="2335895" y="0"/>
                </a:lnTo>
                <a:lnTo>
                  <a:pt x="3722024" y="0"/>
                </a:lnTo>
                <a:lnTo>
                  <a:pt x="3732407" y="10376"/>
                </a:lnTo>
                <a:lnTo>
                  <a:pt x="1511509" y="2232801"/>
                </a:lnTo>
                <a:lnTo>
                  <a:pt x="4426071" y="2232801"/>
                </a:lnTo>
                <a:lnTo>
                  <a:pt x="4426071" y="3227958"/>
                </a:lnTo>
                <a:lnTo>
                  <a:pt x="1271645" y="3227958"/>
                </a:lnTo>
                <a:lnTo>
                  <a:pt x="3184186" y="5143500"/>
                </a:lnTo>
                <a:lnTo>
                  <a:pt x="1777926" y="5143500"/>
                </a:lnTo>
                <a:lnTo>
                  <a:pt x="352853" y="3716192"/>
                </a:lnTo>
                <a:lnTo>
                  <a:pt x="352853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CFDE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 userDrawn="1"/>
        </p:nvSpPr>
        <p:spPr>
          <a:xfrm>
            <a:off x="4413040" y="2225616"/>
            <a:ext cx="4730960" cy="1017917"/>
          </a:xfrm>
          <a:prstGeom prst="rect">
            <a:avLst/>
          </a:prstGeom>
          <a:solidFill>
            <a:srgbClr val="007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/>
          </a:p>
        </p:txBody>
      </p:sp>
      <p:pic>
        <p:nvPicPr>
          <p:cNvPr id="11" name="10 Imag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95" y="2571750"/>
            <a:ext cx="2940189" cy="351526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644008" y="2273739"/>
            <a:ext cx="4125870" cy="1101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644008" y="2937416"/>
            <a:ext cx="4176464" cy="383751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796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67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n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2067694"/>
            <a:ext cx="2880320" cy="56517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8946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 flipH="1">
            <a:off x="5237" y="0"/>
            <a:ext cx="2453807" cy="5151791"/>
          </a:xfrm>
          <a:custGeom>
            <a:avLst/>
            <a:gdLst/>
            <a:ahLst/>
            <a:cxnLst/>
            <a:rect l="l" t="t" r="r" b="b"/>
            <a:pathLst>
              <a:path w="1710522" h="3643338">
                <a:moveTo>
                  <a:pt x="406806" y="2132191"/>
                </a:moveTo>
                <a:lnTo>
                  <a:pt x="1710522" y="2132191"/>
                </a:lnTo>
                <a:lnTo>
                  <a:pt x="1710522" y="3643338"/>
                </a:lnTo>
                <a:lnTo>
                  <a:pt x="0" y="3643338"/>
                </a:lnTo>
                <a:lnTo>
                  <a:pt x="0" y="2348362"/>
                </a:lnTo>
                <a:lnTo>
                  <a:pt x="1000412" y="3350343"/>
                </a:lnTo>
                <a:lnTo>
                  <a:pt x="1312219" y="3039025"/>
                </a:lnTo>
                <a:close/>
                <a:moveTo>
                  <a:pt x="278851" y="0"/>
                </a:moveTo>
                <a:lnTo>
                  <a:pt x="1710522" y="0"/>
                </a:lnTo>
                <a:lnTo>
                  <a:pt x="1710522" y="1691574"/>
                </a:lnTo>
                <a:lnTo>
                  <a:pt x="513008" y="1691574"/>
                </a:lnTo>
                <a:lnTo>
                  <a:pt x="1496336" y="707570"/>
                </a:lnTo>
                <a:lnTo>
                  <a:pt x="1184666" y="396114"/>
                </a:lnTo>
                <a:lnTo>
                  <a:pt x="278851" y="1302552"/>
                </a:lnTo>
                <a:close/>
              </a:path>
            </a:pathLst>
          </a:custGeom>
          <a:solidFill>
            <a:srgbClr val="CFD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/>
          </a:p>
        </p:txBody>
      </p:sp>
      <p:sp>
        <p:nvSpPr>
          <p:cNvPr id="7" name="5 Marcador de contenido"/>
          <p:cNvSpPr>
            <a:spLocks noGrp="1"/>
          </p:cNvSpPr>
          <p:nvPr>
            <p:ph sz="quarter" idx="11"/>
          </p:nvPr>
        </p:nvSpPr>
        <p:spPr>
          <a:xfrm>
            <a:off x="2585036" y="987574"/>
            <a:ext cx="6192688" cy="37444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9" name="8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74283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 flipH="1">
            <a:off x="5237" y="0"/>
            <a:ext cx="2453807" cy="5151791"/>
          </a:xfrm>
          <a:custGeom>
            <a:avLst/>
            <a:gdLst/>
            <a:ahLst/>
            <a:cxnLst/>
            <a:rect l="l" t="t" r="r" b="b"/>
            <a:pathLst>
              <a:path w="1710522" h="3643338">
                <a:moveTo>
                  <a:pt x="406806" y="2132191"/>
                </a:moveTo>
                <a:lnTo>
                  <a:pt x="1710522" y="2132191"/>
                </a:lnTo>
                <a:lnTo>
                  <a:pt x="1710522" y="3643338"/>
                </a:lnTo>
                <a:lnTo>
                  <a:pt x="0" y="3643338"/>
                </a:lnTo>
                <a:lnTo>
                  <a:pt x="0" y="2348362"/>
                </a:lnTo>
                <a:lnTo>
                  <a:pt x="1000412" y="3350343"/>
                </a:lnTo>
                <a:lnTo>
                  <a:pt x="1312219" y="3039025"/>
                </a:lnTo>
                <a:close/>
                <a:moveTo>
                  <a:pt x="278851" y="0"/>
                </a:moveTo>
                <a:lnTo>
                  <a:pt x="1710522" y="0"/>
                </a:lnTo>
                <a:lnTo>
                  <a:pt x="1710522" y="1691574"/>
                </a:lnTo>
                <a:lnTo>
                  <a:pt x="513008" y="1691574"/>
                </a:lnTo>
                <a:lnTo>
                  <a:pt x="1496336" y="707570"/>
                </a:lnTo>
                <a:lnTo>
                  <a:pt x="1184666" y="396114"/>
                </a:lnTo>
                <a:lnTo>
                  <a:pt x="278851" y="1302552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1"/>
          </p:nvPr>
        </p:nvSpPr>
        <p:spPr>
          <a:xfrm>
            <a:off x="2585036" y="987574"/>
            <a:ext cx="6192688" cy="37444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786571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Rectángulo 22"/>
          <p:cNvSpPr/>
          <p:nvPr userDrawn="1"/>
        </p:nvSpPr>
        <p:spPr>
          <a:xfrm>
            <a:off x="1" y="1"/>
            <a:ext cx="2699791" cy="5144903"/>
          </a:xfrm>
          <a:custGeom>
            <a:avLst/>
            <a:gdLst/>
            <a:ahLst/>
            <a:cxnLst/>
            <a:rect l="l" t="t" r="r" b="b"/>
            <a:pathLst>
              <a:path w="2584229" h="5119745">
                <a:moveTo>
                  <a:pt x="0" y="0"/>
                </a:moveTo>
                <a:lnTo>
                  <a:pt x="504543" y="0"/>
                </a:lnTo>
                <a:lnTo>
                  <a:pt x="504543" y="1907803"/>
                </a:lnTo>
                <a:lnTo>
                  <a:pt x="1740143" y="671354"/>
                </a:lnTo>
                <a:lnTo>
                  <a:pt x="2165284" y="1096204"/>
                </a:lnTo>
                <a:lnTo>
                  <a:pt x="823951" y="2438459"/>
                </a:lnTo>
                <a:lnTo>
                  <a:pt x="2584229" y="2438459"/>
                </a:lnTo>
                <a:lnTo>
                  <a:pt x="2584229" y="3039493"/>
                </a:lnTo>
                <a:lnTo>
                  <a:pt x="679083" y="3039493"/>
                </a:lnTo>
                <a:lnTo>
                  <a:pt x="1914135" y="4276483"/>
                </a:lnTo>
                <a:lnTo>
                  <a:pt x="1488806" y="4701145"/>
                </a:lnTo>
                <a:lnTo>
                  <a:pt x="124170" y="3334367"/>
                </a:lnTo>
                <a:lnTo>
                  <a:pt x="124170" y="5119745"/>
                </a:lnTo>
                <a:lnTo>
                  <a:pt x="0" y="5119745"/>
                </a:lnTo>
                <a:close/>
              </a:path>
            </a:pathLst>
          </a:custGeom>
          <a:solidFill>
            <a:srgbClr val="CFD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1"/>
          </p:nvPr>
        </p:nvSpPr>
        <p:spPr>
          <a:xfrm>
            <a:off x="2627312" y="987574"/>
            <a:ext cx="6265167" cy="37444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50928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"/>
          <p:cNvSpPr/>
          <p:nvPr userDrawn="1"/>
        </p:nvSpPr>
        <p:spPr>
          <a:xfrm>
            <a:off x="0" y="-1"/>
            <a:ext cx="9144000" cy="5143501"/>
          </a:xfrm>
          <a:custGeom>
            <a:avLst/>
            <a:gdLst/>
            <a:ahLst/>
            <a:cxnLst/>
            <a:rect l="l" t="t" r="r" b="b"/>
            <a:pathLst>
              <a:path w="9144000" h="5143501">
                <a:moveTo>
                  <a:pt x="7857006" y="3527531"/>
                </a:moveTo>
                <a:lnTo>
                  <a:pt x="9144000" y="4816544"/>
                </a:lnTo>
                <a:lnTo>
                  <a:pt x="9144000" y="5143501"/>
                </a:lnTo>
                <a:lnTo>
                  <a:pt x="7857006" y="5143501"/>
                </a:lnTo>
                <a:close/>
                <a:moveTo>
                  <a:pt x="6918497" y="3353114"/>
                </a:moveTo>
                <a:lnTo>
                  <a:pt x="6918497" y="5143501"/>
                </a:lnTo>
                <a:lnTo>
                  <a:pt x="5129341" y="5143501"/>
                </a:lnTo>
                <a:close/>
                <a:moveTo>
                  <a:pt x="8718306" y="3069846"/>
                </a:moveTo>
                <a:lnTo>
                  <a:pt x="9144000" y="3069846"/>
                </a:lnTo>
                <a:lnTo>
                  <a:pt x="9144000" y="3496208"/>
                </a:lnTo>
                <a:close/>
                <a:moveTo>
                  <a:pt x="9144000" y="1935982"/>
                </a:moveTo>
                <a:lnTo>
                  <a:pt x="9144000" y="2136960"/>
                </a:lnTo>
                <a:lnTo>
                  <a:pt x="8943160" y="2136960"/>
                </a:lnTo>
                <a:close/>
                <a:moveTo>
                  <a:pt x="8447396" y="0"/>
                </a:moveTo>
                <a:lnTo>
                  <a:pt x="9144000" y="0"/>
                </a:lnTo>
                <a:lnTo>
                  <a:pt x="9144000" y="616228"/>
                </a:lnTo>
                <a:lnTo>
                  <a:pt x="8447396" y="1313311"/>
                </a:lnTo>
                <a:close/>
                <a:moveTo>
                  <a:pt x="6448526" y="0"/>
                </a:moveTo>
                <a:lnTo>
                  <a:pt x="7514509" y="0"/>
                </a:lnTo>
                <a:lnTo>
                  <a:pt x="7514509" y="1067655"/>
                </a:lnTo>
                <a:close/>
                <a:moveTo>
                  <a:pt x="0" y="0"/>
                </a:moveTo>
                <a:lnTo>
                  <a:pt x="5130260" y="0"/>
                </a:lnTo>
                <a:lnTo>
                  <a:pt x="6693438" y="1565631"/>
                </a:lnTo>
                <a:lnTo>
                  <a:pt x="3713858" y="1565631"/>
                </a:lnTo>
                <a:lnTo>
                  <a:pt x="3713858" y="2498518"/>
                </a:lnTo>
                <a:lnTo>
                  <a:pt x="6453658" y="2498518"/>
                </a:lnTo>
                <a:lnTo>
                  <a:pt x="4359382" y="4594235"/>
                </a:lnTo>
                <a:lnTo>
                  <a:pt x="4909027" y="5143501"/>
                </a:lnTo>
                <a:lnTo>
                  <a:pt x="0" y="5143501"/>
                </a:lnTo>
                <a:close/>
              </a:path>
            </a:pathLst>
          </a:custGeom>
          <a:solidFill>
            <a:srgbClr val="CFD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5" y="4407886"/>
            <a:ext cx="1477161" cy="735614"/>
          </a:xfrm>
          <a:prstGeom prst="rect">
            <a:avLst/>
          </a:prstGeom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6 Marcador de contenido"/>
          <p:cNvSpPr>
            <a:spLocks noGrp="1"/>
          </p:cNvSpPr>
          <p:nvPr>
            <p:ph sz="quarter" idx="11"/>
          </p:nvPr>
        </p:nvSpPr>
        <p:spPr>
          <a:xfrm>
            <a:off x="539750" y="987574"/>
            <a:ext cx="3096146" cy="367240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539552" y="206375"/>
            <a:ext cx="4176464" cy="5651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19003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22"/>
          <p:cNvSpPr/>
          <p:nvPr userDrawn="1"/>
        </p:nvSpPr>
        <p:spPr>
          <a:xfrm rot="10800000">
            <a:off x="6444208" y="11882"/>
            <a:ext cx="2699791" cy="5131618"/>
          </a:xfrm>
          <a:custGeom>
            <a:avLst/>
            <a:gdLst/>
            <a:ahLst/>
            <a:cxnLst/>
            <a:rect l="l" t="t" r="r" b="b"/>
            <a:pathLst>
              <a:path w="2584229" h="5119745">
                <a:moveTo>
                  <a:pt x="0" y="0"/>
                </a:moveTo>
                <a:lnTo>
                  <a:pt x="504543" y="0"/>
                </a:lnTo>
                <a:lnTo>
                  <a:pt x="504543" y="1907803"/>
                </a:lnTo>
                <a:lnTo>
                  <a:pt x="1740143" y="671354"/>
                </a:lnTo>
                <a:lnTo>
                  <a:pt x="2165284" y="1096204"/>
                </a:lnTo>
                <a:lnTo>
                  <a:pt x="823951" y="2438459"/>
                </a:lnTo>
                <a:lnTo>
                  <a:pt x="2584229" y="2438459"/>
                </a:lnTo>
                <a:lnTo>
                  <a:pt x="2584229" y="3039493"/>
                </a:lnTo>
                <a:lnTo>
                  <a:pt x="679083" y="3039493"/>
                </a:lnTo>
                <a:lnTo>
                  <a:pt x="1914135" y="4276483"/>
                </a:lnTo>
                <a:lnTo>
                  <a:pt x="1488806" y="4701145"/>
                </a:lnTo>
                <a:lnTo>
                  <a:pt x="124170" y="3334367"/>
                </a:lnTo>
                <a:lnTo>
                  <a:pt x="124170" y="5119745"/>
                </a:lnTo>
                <a:lnTo>
                  <a:pt x="0" y="5119745"/>
                </a:lnTo>
                <a:close/>
              </a:path>
            </a:pathLst>
          </a:custGeom>
          <a:solidFill>
            <a:srgbClr val="CFD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6375"/>
            <a:ext cx="6635080" cy="5651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1"/>
          </p:nvPr>
        </p:nvSpPr>
        <p:spPr>
          <a:xfrm>
            <a:off x="468312" y="915987"/>
            <a:ext cx="6623967" cy="385970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5" y="4407886"/>
            <a:ext cx="1477161" cy="7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93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 userDrawn="1"/>
        </p:nvSpPr>
        <p:spPr>
          <a:xfrm>
            <a:off x="0" y="0"/>
            <a:ext cx="9144000" cy="51635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0" name="Shape 2715">
            <a:hlinkClick r:id="rId2"/>
          </p:cNvPr>
          <p:cNvSpPr/>
          <p:nvPr userDrawn="1"/>
        </p:nvSpPr>
        <p:spPr>
          <a:xfrm>
            <a:off x="7560068" y="4529184"/>
            <a:ext cx="252293" cy="252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6571" tIns="36571" rIns="36571" bIns="36571" anchor="ctr"/>
          <a:lstStyle/>
          <a:p>
            <a:pPr algn="ctr" defTabSz="43884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/>
              <a:ea typeface="Arial"/>
              <a:cs typeface="Arial"/>
            </a:endParaRPr>
          </a:p>
        </p:txBody>
      </p:sp>
      <p:sp>
        <p:nvSpPr>
          <p:cNvPr id="11" name="Shape 2716">
            <a:hlinkClick r:id="rId3"/>
          </p:cNvPr>
          <p:cNvSpPr/>
          <p:nvPr userDrawn="1"/>
        </p:nvSpPr>
        <p:spPr>
          <a:xfrm>
            <a:off x="7112821" y="4529184"/>
            <a:ext cx="252293" cy="252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6571" tIns="36571" rIns="36571" bIns="36571" anchor="ctr"/>
          <a:lstStyle/>
          <a:p>
            <a:pPr algn="ctr" defTabSz="43884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/>
              <a:ea typeface="Arial"/>
              <a:cs typeface="Arial"/>
            </a:endParaRPr>
          </a:p>
        </p:txBody>
      </p:sp>
      <p:sp>
        <p:nvSpPr>
          <p:cNvPr id="12" name="Shape 2721">
            <a:hlinkClick r:id="rId4"/>
          </p:cNvPr>
          <p:cNvSpPr/>
          <p:nvPr userDrawn="1"/>
        </p:nvSpPr>
        <p:spPr>
          <a:xfrm>
            <a:off x="8007313" y="4529184"/>
            <a:ext cx="252293" cy="252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6571" tIns="36571" rIns="36571" bIns="36571" anchor="ctr"/>
          <a:lstStyle/>
          <a:p>
            <a:pPr algn="ctr" defTabSz="43884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/>
              <a:ea typeface="Arial"/>
              <a:cs typeface="Arial"/>
            </a:endParaRPr>
          </a:p>
        </p:txBody>
      </p:sp>
      <p:pic>
        <p:nvPicPr>
          <p:cNvPr id="14" name="13 Imagen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922255"/>
            <a:ext cx="2815627" cy="1514375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00" y="3187595"/>
            <a:ext cx="1450563" cy="145107"/>
          </a:xfrm>
          <a:prstGeom prst="rect">
            <a:avLst/>
          </a:prstGeom>
        </p:spPr>
      </p:pic>
      <p:sp>
        <p:nvSpPr>
          <p:cNvPr id="18" name="Rectángulo 22"/>
          <p:cNvSpPr/>
          <p:nvPr userDrawn="1"/>
        </p:nvSpPr>
        <p:spPr>
          <a:xfrm>
            <a:off x="-1897440" y="0"/>
            <a:ext cx="5173296" cy="5163577"/>
          </a:xfrm>
          <a:custGeom>
            <a:avLst/>
            <a:gdLst/>
            <a:ahLst/>
            <a:cxnLst/>
            <a:rect l="l" t="t" r="r" b="b"/>
            <a:pathLst>
              <a:path w="5134131" h="5124486">
                <a:moveTo>
                  <a:pt x="2450928" y="0"/>
                </a:moveTo>
                <a:lnTo>
                  <a:pt x="3052519" y="0"/>
                </a:lnTo>
                <a:lnTo>
                  <a:pt x="3052519" y="1909570"/>
                </a:lnTo>
                <a:lnTo>
                  <a:pt x="4289263" y="671976"/>
                </a:lnTo>
                <a:lnTo>
                  <a:pt x="4714798" y="1097219"/>
                </a:lnTo>
                <a:lnTo>
                  <a:pt x="3372223" y="2440717"/>
                </a:lnTo>
                <a:lnTo>
                  <a:pt x="5134131" y="2440717"/>
                </a:lnTo>
                <a:lnTo>
                  <a:pt x="5134131" y="3042308"/>
                </a:lnTo>
                <a:lnTo>
                  <a:pt x="3227221" y="3042308"/>
                </a:lnTo>
                <a:lnTo>
                  <a:pt x="4463416" y="4280443"/>
                </a:lnTo>
                <a:lnTo>
                  <a:pt x="4037694" y="4705498"/>
                </a:lnTo>
                <a:lnTo>
                  <a:pt x="2671794" y="3337455"/>
                </a:lnTo>
                <a:lnTo>
                  <a:pt x="2671794" y="5124486"/>
                </a:lnTo>
                <a:lnTo>
                  <a:pt x="2066577" y="5124486"/>
                </a:lnTo>
                <a:lnTo>
                  <a:pt x="2066577" y="3224979"/>
                </a:lnTo>
                <a:lnTo>
                  <a:pt x="841815" y="4450584"/>
                </a:lnTo>
                <a:lnTo>
                  <a:pt x="416279" y="4025341"/>
                </a:lnTo>
                <a:lnTo>
                  <a:pt x="1766816" y="2673875"/>
                </a:lnTo>
                <a:lnTo>
                  <a:pt x="0" y="2673875"/>
                </a:lnTo>
                <a:lnTo>
                  <a:pt x="0" y="2072284"/>
                </a:lnTo>
                <a:lnTo>
                  <a:pt x="1921443" y="2072284"/>
                </a:lnTo>
                <a:lnTo>
                  <a:pt x="678496" y="827386"/>
                </a:lnTo>
                <a:lnTo>
                  <a:pt x="1104218" y="402331"/>
                </a:lnTo>
                <a:lnTo>
                  <a:pt x="2450928" y="17511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18 Imagen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5" y="4422516"/>
            <a:ext cx="1477161" cy="735614"/>
          </a:xfrm>
          <a:prstGeom prst="rect">
            <a:avLst/>
          </a:prstGeom>
        </p:spPr>
      </p:pic>
      <p:pic>
        <p:nvPicPr>
          <p:cNvPr id="20" name="19 Imagen">
            <a:hlinkClick r:id="rId3"/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35" y="4481477"/>
            <a:ext cx="288032" cy="288032"/>
          </a:xfrm>
          <a:prstGeom prst="rect">
            <a:avLst/>
          </a:prstGeom>
        </p:spPr>
      </p:pic>
      <p:pic>
        <p:nvPicPr>
          <p:cNvPr id="21" name="20 Imagen">
            <a:hlinkClick r:id="rId2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52" y="4481477"/>
            <a:ext cx="288032" cy="288032"/>
          </a:xfrm>
          <a:prstGeom prst="rect">
            <a:avLst/>
          </a:prstGeom>
        </p:spPr>
      </p:pic>
      <p:pic>
        <p:nvPicPr>
          <p:cNvPr id="22" name="21 Imagen">
            <a:hlinkClick r:id="rId4"/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97" y="4485754"/>
            <a:ext cx="288032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60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3"/>
          <p:cNvSpPr/>
          <p:nvPr userDrawn="1"/>
        </p:nvSpPr>
        <p:spPr>
          <a:xfrm flipH="1">
            <a:off x="5237" y="0"/>
            <a:ext cx="2453807" cy="5151791"/>
          </a:xfrm>
          <a:custGeom>
            <a:avLst/>
            <a:gdLst/>
            <a:ahLst/>
            <a:cxnLst/>
            <a:rect l="l" t="t" r="r" b="b"/>
            <a:pathLst>
              <a:path w="1710522" h="3643338">
                <a:moveTo>
                  <a:pt x="406806" y="2132191"/>
                </a:moveTo>
                <a:lnTo>
                  <a:pt x="1710522" y="2132191"/>
                </a:lnTo>
                <a:lnTo>
                  <a:pt x="1710522" y="3643338"/>
                </a:lnTo>
                <a:lnTo>
                  <a:pt x="0" y="3643338"/>
                </a:lnTo>
                <a:lnTo>
                  <a:pt x="0" y="2348362"/>
                </a:lnTo>
                <a:lnTo>
                  <a:pt x="1000412" y="3350343"/>
                </a:lnTo>
                <a:lnTo>
                  <a:pt x="1312219" y="3039025"/>
                </a:lnTo>
                <a:close/>
                <a:moveTo>
                  <a:pt x="278851" y="0"/>
                </a:moveTo>
                <a:lnTo>
                  <a:pt x="1710522" y="0"/>
                </a:lnTo>
                <a:lnTo>
                  <a:pt x="1710522" y="1691574"/>
                </a:lnTo>
                <a:lnTo>
                  <a:pt x="513008" y="1691574"/>
                </a:lnTo>
                <a:lnTo>
                  <a:pt x="1496336" y="707570"/>
                </a:lnTo>
                <a:lnTo>
                  <a:pt x="1184666" y="396114"/>
                </a:lnTo>
                <a:lnTo>
                  <a:pt x="278851" y="1302552"/>
                </a:lnTo>
                <a:close/>
              </a:path>
            </a:pathLst>
          </a:custGeom>
          <a:solidFill>
            <a:srgbClr val="CFD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0"/>
          </p:nvPr>
        </p:nvSpPr>
        <p:spPr>
          <a:xfrm>
            <a:off x="2459376" y="850558"/>
            <a:ext cx="6400711" cy="367862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59044" y="206375"/>
            <a:ext cx="6227756" cy="5651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8151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525" y="175580"/>
            <a:ext cx="8228951" cy="573731"/>
          </a:xfrm>
          <a:prstGeom prst="rect">
            <a:avLst/>
          </a:prstGeom>
        </p:spPr>
        <p:txBody>
          <a:bodyPr vert="horz" lIns="42017" tIns="21008" rIns="42017" bIns="21008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0"/>
          </p:nvPr>
        </p:nvSpPr>
        <p:spPr>
          <a:xfrm>
            <a:off x="447580" y="918137"/>
            <a:ext cx="8215802" cy="371229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Rectángulo"/>
          <p:cNvSpPr/>
          <p:nvPr userDrawn="1"/>
        </p:nvSpPr>
        <p:spPr>
          <a:xfrm>
            <a:off x="0" y="0"/>
            <a:ext cx="9144000" cy="5163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017" tIns="21008" rIns="42017" bIns="21008" rtlCol="0" anchor="ctr"/>
          <a:lstStyle/>
          <a:p>
            <a:pPr algn="ctr"/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0963" y="0"/>
            <a:ext cx="5008224" cy="5163576"/>
          </a:xfrm>
          <a:prstGeom prst="rect">
            <a:avLst/>
          </a:prstGeom>
        </p:spPr>
      </p:pic>
      <p:grpSp>
        <p:nvGrpSpPr>
          <p:cNvPr id="12" name="11 Grupo"/>
          <p:cNvGrpSpPr/>
          <p:nvPr userDrawn="1"/>
        </p:nvGrpSpPr>
        <p:grpSpPr>
          <a:xfrm>
            <a:off x="7680465" y="4371953"/>
            <a:ext cx="1466077" cy="791624"/>
            <a:chOff x="6897307" y="3959800"/>
            <a:chExt cx="2249234" cy="1214498"/>
          </a:xfrm>
        </p:grpSpPr>
        <p:sp>
          <p:nvSpPr>
            <p:cNvPr id="13" name="12 Rectángulo"/>
            <p:cNvSpPr/>
            <p:nvPr/>
          </p:nvSpPr>
          <p:spPr>
            <a:xfrm>
              <a:off x="7958917" y="3959800"/>
              <a:ext cx="1187624" cy="1214498"/>
            </a:xfrm>
            <a:prstGeom prst="rect">
              <a:avLst/>
            </a:prstGeom>
            <a:solidFill>
              <a:srgbClr val="007D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4" name="Picture 2" descr="U:\CORPORATIVO\ID CORP2009\MARCA\LOGOTIPOS\iecisa\logotipo tipografico\logo_tipografico_blanc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307" y="4829049"/>
              <a:ext cx="2139189" cy="248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14 Imagen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5" y="3184081"/>
            <a:ext cx="1243873" cy="190179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76" y="2031768"/>
            <a:ext cx="2692633" cy="1342492"/>
          </a:xfrm>
          <a:prstGeom prst="rect">
            <a:avLst/>
          </a:prstGeom>
        </p:spPr>
      </p:pic>
      <p:sp>
        <p:nvSpPr>
          <p:cNvPr id="17" name="Shape 2715">
            <a:hlinkClick r:id="rId6"/>
          </p:cNvPr>
          <p:cNvSpPr/>
          <p:nvPr userDrawn="1"/>
        </p:nvSpPr>
        <p:spPr>
          <a:xfrm>
            <a:off x="7560068" y="4529184"/>
            <a:ext cx="252293" cy="252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6571" tIns="36571" rIns="36571" bIns="36571" anchor="ctr"/>
          <a:lstStyle/>
          <a:p>
            <a:pPr algn="ctr" defTabSz="43884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/>
              <a:ea typeface="Arial"/>
              <a:cs typeface="Arial"/>
            </a:endParaRPr>
          </a:p>
        </p:txBody>
      </p:sp>
      <p:sp>
        <p:nvSpPr>
          <p:cNvPr id="18" name="Shape 2716">
            <a:hlinkClick r:id="rId7"/>
          </p:cNvPr>
          <p:cNvSpPr/>
          <p:nvPr userDrawn="1"/>
        </p:nvSpPr>
        <p:spPr>
          <a:xfrm>
            <a:off x="7112821" y="4529184"/>
            <a:ext cx="252293" cy="252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6571" tIns="36571" rIns="36571" bIns="36571" anchor="ctr"/>
          <a:lstStyle/>
          <a:p>
            <a:pPr algn="ctr" defTabSz="43884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/>
              <a:ea typeface="Arial"/>
              <a:cs typeface="Arial"/>
            </a:endParaRPr>
          </a:p>
        </p:txBody>
      </p:sp>
      <p:sp>
        <p:nvSpPr>
          <p:cNvPr id="19" name="Shape 2721">
            <a:hlinkClick r:id="rId8"/>
          </p:cNvPr>
          <p:cNvSpPr/>
          <p:nvPr userDrawn="1"/>
        </p:nvSpPr>
        <p:spPr>
          <a:xfrm>
            <a:off x="8007313" y="4529184"/>
            <a:ext cx="252293" cy="252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6571" tIns="36571" rIns="36571" bIns="36571" anchor="ctr"/>
          <a:lstStyle/>
          <a:p>
            <a:pPr algn="ctr" defTabSz="43884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49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3610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7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68" y="4697730"/>
            <a:ext cx="1219171" cy="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6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B7DCBD-54C8-462B-A1B4-5D3C1272927C}" type="datetimeFigureOut">
              <a:rPr lang="es-ES" smtClean="0">
                <a:solidFill>
                  <a:srgbClr val="004D71"/>
                </a:solidFill>
              </a:rPr>
              <a:pPr/>
              <a:t>11/11/2018</a:t>
            </a:fld>
            <a:endParaRPr lang="es-ES">
              <a:solidFill>
                <a:srgbClr val="004D71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4D71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E8ED483-CE05-4E02-A4D0-3684E9CAA79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404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2155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699542"/>
            <a:ext cx="8229600" cy="363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B7DCBD-54C8-462B-A1B4-5D3C1272927C}" type="datetimeFigureOut">
              <a:rPr lang="es-ES" smtClean="0">
                <a:solidFill>
                  <a:srgbClr val="004D71"/>
                </a:solidFill>
              </a:rPr>
              <a:pPr/>
              <a:t>11/11/2018</a:t>
            </a:fld>
            <a:endParaRPr lang="es-ES">
              <a:solidFill>
                <a:srgbClr val="004D71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4D71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E8ED483-CE05-4E02-A4D0-3684E9CAA79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81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B7DCBD-54C8-462B-A1B4-5D3C1272927C}" type="datetimeFigureOut">
              <a:rPr lang="es-ES" smtClean="0">
                <a:solidFill>
                  <a:srgbClr val="004D71"/>
                </a:solidFill>
              </a:rPr>
              <a:pPr/>
              <a:t>11/11/2018</a:t>
            </a:fld>
            <a:endParaRPr lang="es-ES">
              <a:solidFill>
                <a:srgbClr val="004D71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4D71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E8ED483-CE05-4E02-A4D0-3684E9CAA79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637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2155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B7DCBD-54C8-462B-A1B4-5D3C1272927C}" type="datetimeFigureOut">
              <a:rPr lang="es-ES" smtClean="0">
                <a:solidFill>
                  <a:srgbClr val="004D71"/>
                </a:solidFill>
              </a:rPr>
              <a:pPr/>
              <a:t>11/11/2018</a:t>
            </a:fld>
            <a:endParaRPr lang="es-ES">
              <a:solidFill>
                <a:srgbClr val="004D71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4D71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E8ED483-CE05-4E02-A4D0-3684E9CAA79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64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215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B7DCBD-54C8-462B-A1B4-5D3C1272927C}" type="datetimeFigureOut">
              <a:rPr lang="es-ES" smtClean="0">
                <a:solidFill>
                  <a:srgbClr val="004D71"/>
                </a:solidFill>
              </a:rPr>
              <a:pPr/>
              <a:t>11/11/2018</a:t>
            </a:fld>
            <a:endParaRPr lang="es-ES">
              <a:solidFill>
                <a:srgbClr val="004D71"/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4D71"/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E8ED483-CE05-4E02-A4D0-3684E9CAA79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722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2155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B7DCBD-54C8-462B-A1B4-5D3C1272927C}" type="datetimeFigureOut">
              <a:rPr lang="es-ES" smtClean="0">
                <a:solidFill>
                  <a:srgbClr val="004D71"/>
                </a:solidFill>
              </a:rPr>
              <a:pPr/>
              <a:t>11/11/2018</a:t>
            </a:fld>
            <a:endParaRPr lang="es-ES">
              <a:solidFill>
                <a:srgbClr val="004D71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4D71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E8ED483-CE05-4E02-A4D0-3684E9CAA79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691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B7DCBD-54C8-462B-A1B4-5D3C1272927C}" type="datetimeFigureOut">
              <a:rPr lang="es-ES" smtClean="0">
                <a:solidFill>
                  <a:srgbClr val="004D71"/>
                </a:solidFill>
              </a:rPr>
              <a:pPr/>
              <a:t>11/11/2018</a:t>
            </a:fld>
            <a:endParaRPr lang="es-ES">
              <a:solidFill>
                <a:srgbClr val="004D71"/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4D7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E8ED483-CE05-4E02-A4D0-3684E9CAA79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569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B7DCBD-54C8-462B-A1B4-5D3C1272927C}" type="datetimeFigureOut">
              <a:rPr lang="es-ES" smtClean="0">
                <a:solidFill>
                  <a:srgbClr val="004D71"/>
                </a:solidFill>
              </a:rPr>
              <a:pPr/>
              <a:t>11/11/2018</a:t>
            </a:fld>
            <a:endParaRPr lang="es-ES">
              <a:solidFill>
                <a:srgbClr val="004D71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4D71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E8ED483-CE05-4E02-A4D0-3684E9CAA79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052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B7DCBD-54C8-462B-A1B4-5D3C1272927C}" type="datetimeFigureOut">
              <a:rPr lang="es-ES" smtClean="0">
                <a:solidFill>
                  <a:srgbClr val="004D71"/>
                </a:solidFill>
              </a:rPr>
              <a:pPr/>
              <a:t>11/11/2018</a:t>
            </a:fld>
            <a:endParaRPr lang="es-ES">
              <a:solidFill>
                <a:srgbClr val="004D71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4D71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E8ED483-CE05-4E02-A4D0-3684E9CAA79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76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42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2155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67544" y="699542"/>
            <a:ext cx="8229600" cy="3634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B7DCBD-54C8-462B-A1B4-5D3C1272927C}" type="datetimeFigureOut">
              <a:rPr lang="es-ES" smtClean="0">
                <a:solidFill>
                  <a:srgbClr val="004D71"/>
                </a:solidFill>
              </a:rPr>
              <a:pPr/>
              <a:t>11/11/2018</a:t>
            </a:fld>
            <a:endParaRPr lang="es-ES">
              <a:solidFill>
                <a:srgbClr val="004D71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4D71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E8ED483-CE05-4E02-A4D0-3684E9CAA79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6753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7B7DCBD-54C8-462B-A1B4-5D3C1272927C}" type="datetimeFigureOut">
              <a:rPr lang="es-ES" smtClean="0">
                <a:solidFill>
                  <a:srgbClr val="004D71"/>
                </a:solidFill>
              </a:rPr>
              <a:pPr/>
              <a:t>11/11/2018</a:t>
            </a:fld>
            <a:endParaRPr lang="es-ES">
              <a:solidFill>
                <a:srgbClr val="004D71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004D71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E8ED483-CE05-4E02-A4D0-3684E9CAA79C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471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3753662" y="4866673"/>
            <a:ext cx="2133191" cy="273804"/>
          </a:xfrm>
          <a:prstGeom prst="rect">
            <a:avLst/>
          </a:prstGeom>
        </p:spPr>
        <p:txBody>
          <a:bodyPr vert="horz" lIns="42017" tIns="21008" rIns="42017" bIns="21008" rtlCol="0" anchor="ctr"/>
          <a:lstStyle>
            <a:lvl1pPr algn="ctr">
              <a:defRPr sz="7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9AB25539-3733-496B-841D-02DFC0AC8D79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086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787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54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0237" y="206375"/>
            <a:ext cx="8229600" cy="5651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906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9202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de l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469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BEDE5-50EF-49B1-BF03-5B5FC711FE0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255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565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843558"/>
            <a:ext cx="8229600" cy="3750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3491880" y="5005392"/>
            <a:ext cx="2133600" cy="143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8B1BEDE5-50EF-49B1-BF03-5B5FC711FE07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5" y="4407886"/>
            <a:ext cx="1477161" cy="735614"/>
          </a:xfrm>
          <a:prstGeom prst="rect">
            <a:avLst/>
          </a:prstGeom>
        </p:spPr>
      </p:pic>
      <p:sp>
        <p:nvSpPr>
          <p:cNvPr id="8" name="7 Rectángulo"/>
          <p:cNvSpPr/>
          <p:nvPr/>
        </p:nvSpPr>
        <p:spPr>
          <a:xfrm>
            <a:off x="230254" y="375339"/>
            <a:ext cx="105496" cy="105496"/>
          </a:xfrm>
          <a:prstGeom prst="rect">
            <a:avLst/>
          </a:prstGeom>
          <a:solidFill>
            <a:srgbClr val="C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7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759" r:id="rId8"/>
    <p:sldLayoutId id="2147483689" r:id="rId9"/>
    <p:sldLayoutId id="2147483690" r:id="rId10"/>
    <p:sldLayoutId id="214748376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8" r:id="rId18"/>
    <p:sldLayoutId id="2147483757" r:id="rId19"/>
    <p:sldLayoutId id="2147483764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269875" indent="-182563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2pPr>
      <a:lvl3pPr marL="541338" indent="-952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3pPr>
      <a:lvl4pPr marL="804863" indent="-176213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4pPr>
      <a:lvl5pPr marL="987425" indent="-182563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Marcador de título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421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2 Marcador de texto"/>
          <p:cNvSpPr>
            <a:spLocks noGrp="1"/>
          </p:cNvSpPr>
          <p:nvPr>
            <p:ph type="body" idx="1"/>
          </p:nvPr>
        </p:nvSpPr>
        <p:spPr>
          <a:xfrm>
            <a:off x="457200" y="662474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</p:txBody>
      </p:sp>
      <p:grpSp>
        <p:nvGrpSpPr>
          <p:cNvPr id="9" name="8 Grupo"/>
          <p:cNvGrpSpPr/>
          <p:nvPr userDrawn="1"/>
        </p:nvGrpSpPr>
        <p:grpSpPr>
          <a:xfrm>
            <a:off x="-12390" y="4903302"/>
            <a:ext cx="9163214" cy="290210"/>
            <a:chOff x="-12390" y="4948014"/>
            <a:chExt cx="9163214" cy="290210"/>
          </a:xfrm>
        </p:grpSpPr>
        <p:sp>
          <p:nvSpPr>
            <p:cNvPr id="10" name="9 Rectángulo"/>
            <p:cNvSpPr/>
            <p:nvPr/>
          </p:nvSpPr>
          <p:spPr>
            <a:xfrm>
              <a:off x="-12390" y="5005137"/>
              <a:ext cx="9163214" cy="181828"/>
            </a:xfrm>
            <a:prstGeom prst="rect">
              <a:avLst/>
            </a:prstGeom>
            <a:solidFill>
              <a:srgbClr val="004D7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r">
                <a:defRPr/>
              </a:pPr>
              <a:r>
                <a:rPr lang="es-ES" sz="900" kern="0" dirty="0">
                  <a:solidFill>
                    <a:srgbClr val="00AFAA"/>
                  </a:solidFill>
                </a:rPr>
                <a:t>www.iecisa.com</a:t>
              </a:r>
            </a:p>
          </p:txBody>
        </p:sp>
        <p:pic>
          <p:nvPicPr>
            <p:cNvPr id="11" name="Picture 2" descr="U:\CORPORATIVO\2017 NUEVA IMAGEN\ELEMENTOS\LEMA\versiones png\lema simple fondo azul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4948014"/>
              <a:ext cx="1159666" cy="29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3419872" y="49097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29FAE73-0079-49BF-9B2C-1C938374EA14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2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Lato Light" pitchFamily="34" charset="0"/>
          <a:ea typeface="Lato Light" pitchFamily="34" charset="0"/>
          <a:cs typeface="Lato Light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Lato Light" pitchFamily="34" charset="0"/>
          <a:ea typeface="Lato Light" pitchFamily="34" charset="0"/>
          <a:cs typeface="Lato Light" pitchFamily="34" charset="0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Lato Light" pitchFamily="34" charset="0"/>
          <a:ea typeface="Lato Light" pitchFamily="34" charset="0"/>
          <a:cs typeface="Lato Light" pitchFamily="34" charset="0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79414884\Downloads\shutterstock_525404152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541" b="4200"/>
          <a:stretch/>
        </p:blipFill>
        <p:spPr bwMode="auto">
          <a:xfrm>
            <a:off x="14959" y="-92546"/>
            <a:ext cx="9129041" cy="523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0" y="3867894"/>
            <a:ext cx="9179352" cy="1296144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0" y="3174"/>
            <a:ext cx="1944688" cy="5140326"/>
          </a:xfrm>
          <a:custGeom>
            <a:avLst/>
            <a:gdLst>
              <a:gd name="T0" fmla="*/ 0 w 547"/>
              <a:gd name="T1" fmla="*/ 0 h 1451"/>
              <a:gd name="T2" fmla="*/ 0 w 547"/>
              <a:gd name="T3" fmla="*/ 1451 h 1451"/>
              <a:gd name="T4" fmla="*/ 547 w 547"/>
              <a:gd name="T5" fmla="*/ 721 h 1451"/>
              <a:gd name="T6" fmla="*/ 0 w 547"/>
              <a:gd name="T7" fmla="*/ 0 h 1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7" h="1451">
                <a:moveTo>
                  <a:pt x="0" y="0"/>
                </a:moveTo>
                <a:cubicBezTo>
                  <a:pt x="0" y="1451"/>
                  <a:pt x="0" y="1451"/>
                  <a:pt x="0" y="1451"/>
                </a:cubicBezTo>
                <a:cubicBezTo>
                  <a:pt x="343" y="1355"/>
                  <a:pt x="547" y="1078"/>
                  <a:pt x="547" y="721"/>
                </a:cubicBezTo>
                <a:cubicBezTo>
                  <a:pt x="547" y="363"/>
                  <a:pt x="343" y="94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4D71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-145935" y="4100467"/>
            <a:ext cx="4810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Prediction of individualized goals for urine output</a:t>
            </a:r>
            <a:endParaRPr lang="es-ES" sz="2400" b="1" dirty="0">
              <a:solidFill>
                <a:schemeClr val="bg1"/>
              </a:solidFill>
            </a:endParaRPr>
          </a:p>
        </p:txBody>
      </p:sp>
      <p:pic>
        <p:nvPicPr>
          <p:cNvPr id="12" name="48 Imagen">
            <a:extLst>
              <a:ext uri="{FF2B5EF4-FFF2-40B4-BE49-F238E27FC236}">
                <a16:creationId xmlns:a16="http://schemas.microsoft.com/office/drawing/2014/main" id="{BCA64C50-2B86-488E-84D9-0316677D4C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5" y="4407886"/>
            <a:ext cx="1477161" cy="73561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AB2391-F9D8-4DEF-ACBE-350DE34FFB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908" y="3355889"/>
            <a:ext cx="4655051" cy="17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0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PROBLEMS</a:t>
            </a:r>
            <a:endParaRPr lang="es-ES" sz="24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16C3DC42-0C0E-4107-84E2-8A2458C2FFD8}"/>
              </a:ext>
            </a:extLst>
          </p:cNvPr>
          <p:cNvSpPr/>
          <p:nvPr/>
        </p:nvSpPr>
        <p:spPr>
          <a:xfrm>
            <a:off x="251519" y="783403"/>
            <a:ext cx="8293613" cy="5652241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• Define de Problem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• Understand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eICU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:  Tables, Features,..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• Learn Google Cloud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• Extract information:	Time consuming…..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• Training Models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• Results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s-E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52F4BA-9188-4A6A-8DD4-9CC9B067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00" y="267494"/>
            <a:ext cx="2362200" cy="19335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D979D25-3181-4903-859F-60C178BA9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00" y="2506123"/>
            <a:ext cx="2362199" cy="25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85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0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FINAL RESULTS</a:t>
            </a:r>
            <a:endParaRPr lang="es-ES" sz="24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11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AC2BA96-8047-4010-9B2D-CA8A4F6C7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22895"/>
            <a:ext cx="3695890" cy="372129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76E126B-5D35-46BF-B8E7-B7EC7864C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98" y="511852"/>
            <a:ext cx="4014252" cy="444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0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FINAL RESULTS</a:t>
            </a:r>
            <a:endParaRPr lang="es-ES" sz="24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BE2FAF69-3178-440E-985F-60FEE5F5A72A}"/>
              </a:ext>
            </a:extLst>
          </p:cNvPr>
          <p:cNvSpPr/>
          <p:nvPr/>
        </p:nvSpPr>
        <p:spPr>
          <a:xfrm>
            <a:off x="251519" y="783403"/>
            <a:ext cx="8293613" cy="2051255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Create an interface for Clinicians in ICU to predict if a Patient will need Dialysis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endParaRPr lang="es-E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2F9E2C4-144C-452A-922A-DCDF3E98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2061593"/>
            <a:ext cx="8793261" cy="2612944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1D002159-39A7-4477-AE04-63AF8E319F9D}"/>
              </a:ext>
            </a:extLst>
          </p:cNvPr>
          <p:cNvSpPr/>
          <p:nvPr/>
        </p:nvSpPr>
        <p:spPr>
          <a:xfrm>
            <a:off x="827584" y="4155926"/>
            <a:ext cx="2376264" cy="710747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Don’t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Dialysis</a:t>
            </a:r>
            <a:r>
              <a:rPr lang="es-ES" dirty="0"/>
              <a:t>!!!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77B1672-DA9F-451F-8A82-E35D645ABE84}"/>
              </a:ext>
            </a:extLst>
          </p:cNvPr>
          <p:cNvSpPr txBox="1"/>
          <p:nvPr/>
        </p:nvSpPr>
        <p:spPr>
          <a:xfrm>
            <a:off x="3203848" y="283465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41728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0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AIMS &amp; PROMISING POSSIBILITIES</a:t>
            </a:r>
            <a:endParaRPr lang="es-ES" sz="24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13</a:t>
            </a:fld>
            <a:endParaRPr lang="es-E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057C2368-90A4-49C2-B388-E5C8E7A7DBA1}"/>
              </a:ext>
            </a:extLst>
          </p:cNvPr>
          <p:cNvSpPr/>
          <p:nvPr/>
        </p:nvSpPr>
        <p:spPr>
          <a:xfrm>
            <a:off x="251519" y="783403"/>
            <a:ext cx="8293613" cy="2451365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Adjustment for certain types of data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Dynamic prediction based on continuous variables (HR, BP,…)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Causal inference &amp; Association study upon the variables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Statistical significance of the results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Toward individualized medicine</a:t>
            </a:r>
          </a:p>
          <a:p>
            <a:pPr>
              <a:lnSpc>
                <a:spcPct val="130000"/>
              </a:lnSpc>
            </a:pPr>
            <a:endParaRPr lang="es-E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5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0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The B_€$T Team G </a:t>
            </a:r>
          </a:p>
          <a:p>
            <a:pPr algn="l"/>
            <a:endParaRPr lang="en-US" sz="2400" b="1" dirty="0">
              <a:latin typeface="Roboto" pitchFamily="2" charset="0"/>
              <a:ea typeface="Roboto" pitchFamily="2" charset="0"/>
              <a:cs typeface="Roboto" pitchFamily="2" charset="0"/>
            </a:endParaRPr>
          </a:p>
          <a:p>
            <a:pPr algn="l"/>
            <a:endParaRPr lang="en-US" sz="2400" b="1" dirty="0">
              <a:latin typeface="Roboto" pitchFamily="2" charset="0"/>
              <a:ea typeface="Roboto" pitchFamily="2" charset="0"/>
              <a:cs typeface="Roboto" pitchFamily="2" charset="0"/>
            </a:endParaRPr>
          </a:p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thanks you</a:t>
            </a:r>
          </a:p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for your attention</a:t>
            </a:r>
            <a:endParaRPr lang="es-ES" sz="24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14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389FCC-A7C4-4DB6-B70A-24929AF0B4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03848" y="878451"/>
            <a:ext cx="5740389" cy="430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6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-17169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INDEX</a:t>
            </a:r>
          </a:p>
        </p:txBody>
      </p:sp>
      <p:sp>
        <p:nvSpPr>
          <p:cNvPr id="6" name="Rectangle 1"/>
          <p:cNvSpPr/>
          <p:nvPr/>
        </p:nvSpPr>
        <p:spPr>
          <a:xfrm>
            <a:off x="1416929" y="828594"/>
            <a:ext cx="2860469" cy="852529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lnSpc>
                <a:spcPct val="130000"/>
              </a:lnSpc>
            </a:pPr>
            <a:r>
              <a:rPr lang="es-ES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</a:p>
          <a:p>
            <a:pPr>
              <a:lnSpc>
                <a:spcPct val="130000"/>
              </a:lnSpc>
            </a:pPr>
            <a:r>
              <a:rPr lang="es-ES" sz="1000" b="1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7" name="Rectangle 2"/>
          <p:cNvSpPr/>
          <p:nvPr/>
        </p:nvSpPr>
        <p:spPr>
          <a:xfrm>
            <a:off x="1416929" y="1637198"/>
            <a:ext cx="2860469" cy="831690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lnSpc>
                <a:spcPct val="130000"/>
              </a:lnSpc>
            </a:pPr>
            <a:r>
              <a:rPr lang="es-ES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02</a:t>
            </a:r>
          </a:p>
          <a:p>
            <a:pPr>
              <a:lnSpc>
                <a:spcPct val="130000"/>
              </a:lnSpc>
            </a:pPr>
            <a:r>
              <a:rPr lang="es-ES" sz="1000" b="1" dirty="0">
                <a:latin typeface="Roboto" panose="02000000000000000000"/>
              </a:rPr>
              <a:t>DATA MINING </a:t>
            </a:r>
            <a:r>
              <a:rPr lang="es-ES" sz="1000" b="1" dirty="0" err="1">
                <a:latin typeface="Roboto" panose="02000000000000000000"/>
              </a:rPr>
              <a:t>on</a:t>
            </a:r>
            <a:r>
              <a:rPr lang="es-ES" sz="1000" b="1" dirty="0">
                <a:latin typeface="Roboto" panose="02000000000000000000"/>
              </a:rPr>
              <a:t> </a:t>
            </a:r>
            <a:r>
              <a:rPr lang="es-ES" sz="1000" b="1" dirty="0" err="1">
                <a:latin typeface="Roboto" panose="02000000000000000000"/>
              </a:rPr>
              <a:t>eICU</a:t>
            </a:r>
            <a:endParaRPr lang="es-ES" sz="1000" b="1" dirty="0">
              <a:latin typeface="Roboto" panose="02000000000000000000"/>
              <a:ea typeface="Roboto" panose="02000000000000000000" pitchFamily="2" charset="0"/>
            </a:endParaRPr>
          </a:p>
        </p:txBody>
      </p:sp>
      <p:sp>
        <p:nvSpPr>
          <p:cNvPr id="8" name="Rectangle 3"/>
          <p:cNvSpPr/>
          <p:nvPr/>
        </p:nvSpPr>
        <p:spPr>
          <a:xfrm>
            <a:off x="1416929" y="2429286"/>
            <a:ext cx="2860469" cy="852529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lnSpc>
                <a:spcPct val="130000"/>
              </a:lnSpc>
            </a:pPr>
            <a:r>
              <a:rPr lang="es-ES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03</a:t>
            </a:r>
          </a:p>
          <a:p>
            <a:pPr>
              <a:lnSpc>
                <a:spcPct val="130000"/>
              </a:lnSpc>
            </a:pPr>
            <a:r>
              <a:rPr lang="es-ES" sz="1000" b="1" dirty="0">
                <a:latin typeface="Roboto" panose="02000000000000000000" pitchFamily="2" charset="0"/>
                <a:ea typeface="Roboto" panose="02000000000000000000" pitchFamily="2" charset="0"/>
              </a:rPr>
              <a:t>DATA SCIENCE</a:t>
            </a:r>
          </a:p>
        </p:txBody>
      </p:sp>
      <p:sp>
        <p:nvSpPr>
          <p:cNvPr id="9" name="Rectangle 3"/>
          <p:cNvSpPr/>
          <p:nvPr/>
        </p:nvSpPr>
        <p:spPr>
          <a:xfrm>
            <a:off x="1416929" y="3221373"/>
            <a:ext cx="2860469" cy="852529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lnSpc>
                <a:spcPct val="130000"/>
              </a:lnSpc>
            </a:pPr>
            <a:r>
              <a:rPr lang="es-ES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04</a:t>
            </a:r>
          </a:p>
          <a:p>
            <a:pPr>
              <a:lnSpc>
                <a:spcPct val="130000"/>
              </a:lnSpc>
            </a:pPr>
            <a:r>
              <a:rPr lang="es-ES" sz="1000" b="1" dirty="0">
                <a:latin typeface="Roboto" panose="02000000000000000000" pitchFamily="2" charset="0"/>
                <a:ea typeface="Roboto" panose="02000000000000000000" pitchFamily="2" charset="0"/>
              </a:rPr>
              <a:t>PERSPECTIVE &amp; CONCLUSIONS</a:t>
            </a:r>
          </a:p>
        </p:txBody>
      </p:sp>
      <p:grpSp>
        <p:nvGrpSpPr>
          <p:cNvPr id="14" name="13 Grupo"/>
          <p:cNvGrpSpPr/>
          <p:nvPr/>
        </p:nvGrpSpPr>
        <p:grpSpPr>
          <a:xfrm>
            <a:off x="1488936" y="1691139"/>
            <a:ext cx="2788462" cy="2392779"/>
            <a:chOff x="3275402" y="4465305"/>
            <a:chExt cx="12038788" cy="5105333"/>
          </a:xfrm>
        </p:grpSpPr>
        <p:grpSp>
          <p:nvGrpSpPr>
            <p:cNvPr id="3" name="2 Grupo"/>
            <p:cNvGrpSpPr/>
            <p:nvPr/>
          </p:nvGrpSpPr>
          <p:grpSpPr>
            <a:xfrm>
              <a:off x="3275402" y="4465305"/>
              <a:ext cx="12038788" cy="3415301"/>
              <a:chOff x="3275402" y="4465305"/>
              <a:chExt cx="12038788" cy="3415301"/>
            </a:xfrm>
          </p:grpSpPr>
          <p:cxnSp>
            <p:nvCxnSpPr>
              <p:cNvPr id="10" name="9 Conector recto"/>
              <p:cNvCxnSpPr/>
              <p:nvPr/>
            </p:nvCxnSpPr>
            <p:spPr>
              <a:xfrm>
                <a:off x="3275402" y="4465305"/>
                <a:ext cx="12038788" cy="0"/>
              </a:xfrm>
              <a:prstGeom prst="line">
                <a:avLst/>
              </a:prstGeom>
              <a:ln w="12700">
                <a:solidFill>
                  <a:schemeClr val="bg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10 Conector recto"/>
              <p:cNvCxnSpPr/>
              <p:nvPr/>
            </p:nvCxnSpPr>
            <p:spPr>
              <a:xfrm>
                <a:off x="3275402" y="6170272"/>
                <a:ext cx="12038788" cy="0"/>
              </a:xfrm>
              <a:prstGeom prst="line">
                <a:avLst/>
              </a:prstGeom>
              <a:ln w="12700">
                <a:solidFill>
                  <a:schemeClr val="bg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11 Conector recto"/>
              <p:cNvCxnSpPr/>
              <p:nvPr/>
            </p:nvCxnSpPr>
            <p:spPr>
              <a:xfrm>
                <a:off x="3275402" y="7880606"/>
                <a:ext cx="12038788" cy="0"/>
              </a:xfrm>
              <a:prstGeom prst="line">
                <a:avLst/>
              </a:prstGeom>
              <a:ln w="12700">
                <a:solidFill>
                  <a:schemeClr val="bg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12 Conector recto"/>
            <p:cNvCxnSpPr/>
            <p:nvPr/>
          </p:nvCxnSpPr>
          <p:spPr>
            <a:xfrm>
              <a:off x="3275402" y="9570638"/>
              <a:ext cx="12038788" cy="0"/>
            </a:xfrm>
            <a:prstGeom prst="line">
              <a:avLst/>
            </a:prstGeom>
            <a:ln w="12700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16 Rectángulo"/>
          <p:cNvSpPr/>
          <p:nvPr/>
        </p:nvSpPr>
        <p:spPr>
          <a:xfrm>
            <a:off x="7948958" y="-13183"/>
            <a:ext cx="1195043" cy="1191742"/>
          </a:xfrm>
          <a:prstGeom prst="rect">
            <a:avLst/>
          </a:prstGeom>
          <a:solidFill>
            <a:srgbClr val="007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998B679-9DE2-4EFC-8816-AA5C1A1E2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14669" y="915321"/>
            <a:ext cx="4672291" cy="35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2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-17169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WHO WE ARE?</a:t>
            </a:r>
          </a:p>
        </p:txBody>
      </p:sp>
      <p:sp>
        <p:nvSpPr>
          <p:cNvPr id="6" name="Rectangle 1"/>
          <p:cNvSpPr/>
          <p:nvPr/>
        </p:nvSpPr>
        <p:spPr>
          <a:xfrm>
            <a:off x="251520" y="783403"/>
            <a:ext cx="2860469" cy="450817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lnSpc>
                <a:spcPct val="130000"/>
              </a:lnSpc>
            </a:pP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TEAM G</a:t>
            </a: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29" name="Freeform 217">
            <a:extLst>
              <a:ext uri="{FF2B5EF4-FFF2-40B4-BE49-F238E27FC236}">
                <a16:creationId xmlns:a16="http://schemas.microsoft.com/office/drawing/2014/main" id="{003BCAEA-9213-4320-B2DE-611D44E6C51A}"/>
              </a:ext>
            </a:extLst>
          </p:cNvPr>
          <p:cNvSpPr>
            <a:spLocks noEditPoints="1"/>
          </p:cNvSpPr>
          <p:nvPr/>
        </p:nvSpPr>
        <p:spPr bwMode="auto">
          <a:xfrm>
            <a:off x="3563888" y="348463"/>
            <a:ext cx="455772" cy="504056"/>
          </a:xfrm>
          <a:custGeom>
            <a:avLst/>
            <a:gdLst>
              <a:gd name="T0" fmla="*/ 126 w 133"/>
              <a:gd name="T1" fmla="*/ 139 h 146"/>
              <a:gd name="T2" fmla="*/ 25 w 133"/>
              <a:gd name="T3" fmla="*/ 146 h 146"/>
              <a:gd name="T4" fmla="*/ 0 w 133"/>
              <a:gd name="T5" fmla="*/ 121 h 146"/>
              <a:gd name="T6" fmla="*/ 2 w 133"/>
              <a:gd name="T7" fmla="*/ 96 h 146"/>
              <a:gd name="T8" fmla="*/ 15 w 133"/>
              <a:gd name="T9" fmla="*/ 73 h 146"/>
              <a:gd name="T10" fmla="*/ 24 w 133"/>
              <a:gd name="T11" fmla="*/ 79 h 146"/>
              <a:gd name="T12" fmla="*/ 15 w 133"/>
              <a:gd name="T13" fmla="*/ 105 h 146"/>
              <a:gd name="T14" fmla="*/ 17 w 133"/>
              <a:gd name="T15" fmla="*/ 128 h 146"/>
              <a:gd name="T16" fmla="*/ 43 w 133"/>
              <a:gd name="T17" fmla="*/ 128 h 146"/>
              <a:gd name="T18" fmla="*/ 45 w 133"/>
              <a:gd name="T19" fmla="*/ 105 h 146"/>
              <a:gd name="T20" fmla="*/ 36 w 133"/>
              <a:gd name="T21" fmla="*/ 79 h 146"/>
              <a:gd name="T22" fmla="*/ 66 w 133"/>
              <a:gd name="T23" fmla="*/ 80 h 146"/>
              <a:gd name="T24" fmla="*/ 96 w 133"/>
              <a:gd name="T25" fmla="*/ 79 h 146"/>
              <a:gd name="T26" fmla="*/ 79 w 133"/>
              <a:gd name="T27" fmla="*/ 92 h 146"/>
              <a:gd name="T28" fmla="*/ 72 w 133"/>
              <a:gd name="T29" fmla="*/ 118 h 146"/>
              <a:gd name="T30" fmla="*/ 72 w 133"/>
              <a:gd name="T31" fmla="*/ 131 h 146"/>
              <a:gd name="T32" fmla="*/ 85 w 133"/>
              <a:gd name="T33" fmla="*/ 131 h 146"/>
              <a:gd name="T34" fmla="*/ 84 w 133"/>
              <a:gd name="T35" fmla="*/ 118 h 146"/>
              <a:gd name="T36" fmla="*/ 88 w 133"/>
              <a:gd name="T37" fmla="*/ 101 h 146"/>
              <a:gd name="T38" fmla="*/ 105 w 133"/>
              <a:gd name="T39" fmla="*/ 101 h 146"/>
              <a:gd name="T40" fmla="*/ 109 w 133"/>
              <a:gd name="T41" fmla="*/ 118 h 146"/>
              <a:gd name="T42" fmla="*/ 108 w 133"/>
              <a:gd name="T43" fmla="*/ 131 h 146"/>
              <a:gd name="T44" fmla="*/ 121 w 133"/>
              <a:gd name="T45" fmla="*/ 131 h 146"/>
              <a:gd name="T46" fmla="*/ 121 w 133"/>
              <a:gd name="T47" fmla="*/ 118 h 146"/>
              <a:gd name="T48" fmla="*/ 117 w 133"/>
              <a:gd name="T49" fmla="*/ 97 h 146"/>
              <a:gd name="T50" fmla="*/ 109 w 133"/>
              <a:gd name="T51" fmla="*/ 84 h 146"/>
              <a:gd name="T52" fmla="*/ 108 w 133"/>
              <a:gd name="T53" fmla="*/ 76 h 146"/>
              <a:gd name="T54" fmla="*/ 106 w 133"/>
              <a:gd name="T55" fmla="*/ 68 h 146"/>
              <a:gd name="T56" fmla="*/ 125 w 133"/>
              <a:gd name="T57" fmla="*/ 83 h 146"/>
              <a:gd name="T58" fmla="*/ 132 w 133"/>
              <a:gd name="T59" fmla="*/ 109 h 146"/>
              <a:gd name="T60" fmla="*/ 34 w 133"/>
              <a:gd name="T61" fmla="*/ 111 h 146"/>
              <a:gd name="T62" fmla="*/ 34 w 133"/>
              <a:gd name="T63" fmla="*/ 120 h 146"/>
              <a:gd name="T64" fmla="*/ 26 w 133"/>
              <a:gd name="T65" fmla="*/ 120 h 146"/>
              <a:gd name="T66" fmla="*/ 26 w 133"/>
              <a:gd name="T67" fmla="*/ 111 h 146"/>
              <a:gd name="T68" fmla="*/ 34 w 133"/>
              <a:gd name="T69" fmla="*/ 111 h 146"/>
              <a:gd name="T70" fmla="*/ 103 w 133"/>
              <a:gd name="T71" fmla="*/ 37 h 146"/>
              <a:gd name="T72" fmla="*/ 66 w 133"/>
              <a:gd name="T73" fmla="*/ 73 h 146"/>
              <a:gd name="T74" fmla="*/ 30 w 133"/>
              <a:gd name="T75" fmla="*/ 37 h 146"/>
              <a:gd name="T76" fmla="*/ 66 w 133"/>
              <a:gd name="T77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3" h="146">
                <a:moveTo>
                  <a:pt x="133" y="121"/>
                </a:moveTo>
                <a:cubicBezTo>
                  <a:pt x="133" y="129"/>
                  <a:pt x="130" y="135"/>
                  <a:pt x="126" y="139"/>
                </a:cubicBezTo>
                <a:cubicBezTo>
                  <a:pt x="121" y="143"/>
                  <a:pt x="115" y="146"/>
                  <a:pt x="108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17" y="146"/>
                  <a:pt x="11" y="143"/>
                  <a:pt x="7" y="139"/>
                </a:cubicBezTo>
                <a:cubicBezTo>
                  <a:pt x="2" y="135"/>
                  <a:pt x="0" y="129"/>
                  <a:pt x="0" y="121"/>
                </a:cubicBezTo>
                <a:cubicBezTo>
                  <a:pt x="0" y="117"/>
                  <a:pt x="0" y="113"/>
                  <a:pt x="0" y="109"/>
                </a:cubicBezTo>
                <a:cubicBezTo>
                  <a:pt x="1" y="105"/>
                  <a:pt x="1" y="100"/>
                  <a:pt x="2" y="96"/>
                </a:cubicBezTo>
                <a:cubicBezTo>
                  <a:pt x="4" y="91"/>
                  <a:pt x="5" y="87"/>
                  <a:pt x="7" y="83"/>
                </a:cubicBezTo>
                <a:cubicBezTo>
                  <a:pt x="9" y="79"/>
                  <a:pt x="11" y="76"/>
                  <a:pt x="15" y="73"/>
                </a:cubicBezTo>
                <a:cubicBezTo>
                  <a:pt x="18" y="70"/>
                  <a:pt x="22" y="69"/>
                  <a:pt x="26" y="68"/>
                </a:cubicBezTo>
                <a:cubicBezTo>
                  <a:pt x="25" y="71"/>
                  <a:pt x="24" y="75"/>
                  <a:pt x="24" y="79"/>
                </a:cubicBezTo>
                <a:cubicBezTo>
                  <a:pt x="24" y="98"/>
                  <a:pt x="24" y="98"/>
                  <a:pt x="24" y="98"/>
                </a:cubicBezTo>
                <a:cubicBezTo>
                  <a:pt x="20" y="99"/>
                  <a:pt x="17" y="102"/>
                  <a:pt x="15" y="105"/>
                </a:cubicBezTo>
                <a:cubicBezTo>
                  <a:pt x="13" y="108"/>
                  <a:pt x="12" y="111"/>
                  <a:pt x="12" y="115"/>
                </a:cubicBezTo>
                <a:cubicBezTo>
                  <a:pt x="12" y="120"/>
                  <a:pt x="14" y="125"/>
                  <a:pt x="17" y="128"/>
                </a:cubicBezTo>
                <a:cubicBezTo>
                  <a:pt x="21" y="132"/>
                  <a:pt x="25" y="133"/>
                  <a:pt x="30" y="133"/>
                </a:cubicBezTo>
                <a:cubicBezTo>
                  <a:pt x="35" y="133"/>
                  <a:pt x="39" y="132"/>
                  <a:pt x="43" y="128"/>
                </a:cubicBezTo>
                <a:cubicBezTo>
                  <a:pt x="46" y="125"/>
                  <a:pt x="48" y="120"/>
                  <a:pt x="48" y="115"/>
                </a:cubicBezTo>
                <a:cubicBezTo>
                  <a:pt x="48" y="111"/>
                  <a:pt x="47" y="108"/>
                  <a:pt x="45" y="105"/>
                </a:cubicBezTo>
                <a:cubicBezTo>
                  <a:pt x="42" y="102"/>
                  <a:pt x="40" y="99"/>
                  <a:pt x="36" y="98"/>
                </a:cubicBezTo>
                <a:cubicBezTo>
                  <a:pt x="36" y="79"/>
                  <a:pt x="36" y="79"/>
                  <a:pt x="36" y="79"/>
                </a:cubicBezTo>
                <a:cubicBezTo>
                  <a:pt x="36" y="75"/>
                  <a:pt x="37" y="72"/>
                  <a:pt x="38" y="70"/>
                </a:cubicBezTo>
                <a:cubicBezTo>
                  <a:pt x="47" y="77"/>
                  <a:pt x="56" y="80"/>
                  <a:pt x="66" y="80"/>
                </a:cubicBezTo>
                <a:cubicBezTo>
                  <a:pt x="76" y="80"/>
                  <a:pt x="86" y="77"/>
                  <a:pt x="94" y="70"/>
                </a:cubicBezTo>
                <a:cubicBezTo>
                  <a:pt x="96" y="72"/>
                  <a:pt x="96" y="75"/>
                  <a:pt x="96" y="79"/>
                </a:cubicBezTo>
                <a:cubicBezTo>
                  <a:pt x="96" y="85"/>
                  <a:pt x="96" y="85"/>
                  <a:pt x="96" y="85"/>
                </a:cubicBezTo>
                <a:cubicBezTo>
                  <a:pt x="90" y="85"/>
                  <a:pt x="84" y="87"/>
                  <a:pt x="79" y="92"/>
                </a:cubicBezTo>
                <a:cubicBezTo>
                  <a:pt x="75" y="97"/>
                  <a:pt x="72" y="103"/>
                  <a:pt x="72" y="109"/>
                </a:cubicBezTo>
                <a:cubicBezTo>
                  <a:pt x="72" y="118"/>
                  <a:pt x="72" y="118"/>
                  <a:pt x="72" y="118"/>
                </a:cubicBezTo>
                <a:cubicBezTo>
                  <a:pt x="70" y="119"/>
                  <a:pt x="69" y="122"/>
                  <a:pt x="69" y="124"/>
                </a:cubicBezTo>
                <a:cubicBezTo>
                  <a:pt x="69" y="127"/>
                  <a:pt x="70" y="129"/>
                  <a:pt x="72" y="131"/>
                </a:cubicBezTo>
                <a:cubicBezTo>
                  <a:pt x="74" y="133"/>
                  <a:pt x="76" y="133"/>
                  <a:pt x="78" y="133"/>
                </a:cubicBezTo>
                <a:cubicBezTo>
                  <a:pt x="81" y="133"/>
                  <a:pt x="83" y="133"/>
                  <a:pt x="85" y="131"/>
                </a:cubicBezTo>
                <a:cubicBezTo>
                  <a:pt x="86" y="129"/>
                  <a:pt x="87" y="127"/>
                  <a:pt x="87" y="124"/>
                </a:cubicBezTo>
                <a:cubicBezTo>
                  <a:pt x="87" y="122"/>
                  <a:pt x="86" y="119"/>
                  <a:pt x="84" y="118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4" y="106"/>
                  <a:pt x="86" y="103"/>
                  <a:pt x="88" y="101"/>
                </a:cubicBezTo>
                <a:cubicBezTo>
                  <a:pt x="90" y="98"/>
                  <a:pt x="93" y="97"/>
                  <a:pt x="96" y="97"/>
                </a:cubicBezTo>
                <a:cubicBezTo>
                  <a:pt x="100" y="97"/>
                  <a:pt x="103" y="98"/>
                  <a:pt x="105" y="101"/>
                </a:cubicBezTo>
                <a:cubicBezTo>
                  <a:pt x="107" y="103"/>
                  <a:pt x="109" y="106"/>
                  <a:pt x="109" y="109"/>
                </a:cubicBezTo>
                <a:cubicBezTo>
                  <a:pt x="109" y="118"/>
                  <a:pt x="109" y="118"/>
                  <a:pt x="109" y="118"/>
                </a:cubicBezTo>
                <a:cubicBezTo>
                  <a:pt x="107" y="119"/>
                  <a:pt x="106" y="122"/>
                  <a:pt x="106" y="124"/>
                </a:cubicBezTo>
                <a:cubicBezTo>
                  <a:pt x="106" y="127"/>
                  <a:pt x="106" y="129"/>
                  <a:pt x="108" y="131"/>
                </a:cubicBezTo>
                <a:cubicBezTo>
                  <a:pt x="110" y="133"/>
                  <a:pt x="112" y="133"/>
                  <a:pt x="115" y="133"/>
                </a:cubicBezTo>
                <a:cubicBezTo>
                  <a:pt x="117" y="133"/>
                  <a:pt x="119" y="133"/>
                  <a:pt x="121" y="131"/>
                </a:cubicBezTo>
                <a:cubicBezTo>
                  <a:pt x="123" y="129"/>
                  <a:pt x="124" y="127"/>
                  <a:pt x="124" y="124"/>
                </a:cubicBezTo>
                <a:cubicBezTo>
                  <a:pt x="124" y="122"/>
                  <a:pt x="123" y="119"/>
                  <a:pt x="121" y="118"/>
                </a:cubicBezTo>
                <a:cubicBezTo>
                  <a:pt x="121" y="109"/>
                  <a:pt x="121" y="109"/>
                  <a:pt x="121" y="109"/>
                </a:cubicBezTo>
                <a:cubicBezTo>
                  <a:pt x="121" y="105"/>
                  <a:pt x="120" y="101"/>
                  <a:pt x="117" y="97"/>
                </a:cubicBezTo>
                <a:cubicBezTo>
                  <a:pt x="115" y="93"/>
                  <a:pt x="112" y="90"/>
                  <a:pt x="109" y="88"/>
                </a:cubicBezTo>
                <a:cubicBezTo>
                  <a:pt x="109" y="88"/>
                  <a:pt x="109" y="86"/>
                  <a:pt x="109" y="84"/>
                </a:cubicBezTo>
                <a:cubicBezTo>
                  <a:pt x="109" y="82"/>
                  <a:pt x="109" y="81"/>
                  <a:pt x="109" y="80"/>
                </a:cubicBezTo>
                <a:cubicBezTo>
                  <a:pt x="109" y="79"/>
                  <a:pt x="108" y="78"/>
                  <a:pt x="108" y="76"/>
                </a:cubicBezTo>
                <a:cubicBezTo>
                  <a:pt x="108" y="74"/>
                  <a:pt x="108" y="73"/>
                  <a:pt x="108" y="71"/>
                </a:cubicBezTo>
                <a:cubicBezTo>
                  <a:pt x="107" y="70"/>
                  <a:pt x="107" y="69"/>
                  <a:pt x="106" y="68"/>
                </a:cubicBezTo>
                <a:cubicBezTo>
                  <a:pt x="111" y="69"/>
                  <a:pt x="115" y="70"/>
                  <a:pt x="118" y="73"/>
                </a:cubicBezTo>
                <a:cubicBezTo>
                  <a:pt x="121" y="76"/>
                  <a:pt x="124" y="79"/>
                  <a:pt x="125" y="83"/>
                </a:cubicBezTo>
                <a:cubicBezTo>
                  <a:pt x="127" y="87"/>
                  <a:pt x="129" y="91"/>
                  <a:pt x="130" y="96"/>
                </a:cubicBezTo>
                <a:cubicBezTo>
                  <a:pt x="131" y="100"/>
                  <a:pt x="132" y="105"/>
                  <a:pt x="132" y="109"/>
                </a:cubicBezTo>
                <a:cubicBezTo>
                  <a:pt x="133" y="113"/>
                  <a:pt x="133" y="117"/>
                  <a:pt x="133" y="121"/>
                </a:cubicBezTo>
                <a:close/>
                <a:moveTo>
                  <a:pt x="34" y="111"/>
                </a:moveTo>
                <a:cubicBezTo>
                  <a:pt x="35" y="112"/>
                  <a:pt x="36" y="114"/>
                  <a:pt x="36" y="115"/>
                </a:cubicBezTo>
                <a:cubicBezTo>
                  <a:pt x="36" y="117"/>
                  <a:pt x="35" y="118"/>
                  <a:pt x="34" y="120"/>
                </a:cubicBezTo>
                <a:cubicBezTo>
                  <a:pt x="33" y="121"/>
                  <a:pt x="32" y="121"/>
                  <a:pt x="30" y="121"/>
                </a:cubicBezTo>
                <a:cubicBezTo>
                  <a:pt x="28" y="121"/>
                  <a:pt x="27" y="121"/>
                  <a:pt x="26" y="120"/>
                </a:cubicBezTo>
                <a:cubicBezTo>
                  <a:pt x="24" y="118"/>
                  <a:pt x="24" y="117"/>
                  <a:pt x="24" y="115"/>
                </a:cubicBezTo>
                <a:cubicBezTo>
                  <a:pt x="24" y="114"/>
                  <a:pt x="24" y="112"/>
                  <a:pt x="26" y="111"/>
                </a:cubicBezTo>
                <a:cubicBezTo>
                  <a:pt x="27" y="110"/>
                  <a:pt x="28" y="109"/>
                  <a:pt x="30" y="109"/>
                </a:cubicBezTo>
                <a:cubicBezTo>
                  <a:pt x="32" y="109"/>
                  <a:pt x="33" y="110"/>
                  <a:pt x="34" y="111"/>
                </a:cubicBezTo>
                <a:close/>
                <a:moveTo>
                  <a:pt x="92" y="11"/>
                </a:moveTo>
                <a:cubicBezTo>
                  <a:pt x="99" y="18"/>
                  <a:pt x="103" y="27"/>
                  <a:pt x="103" y="37"/>
                </a:cubicBezTo>
                <a:cubicBezTo>
                  <a:pt x="103" y="47"/>
                  <a:pt x="99" y="55"/>
                  <a:pt x="92" y="62"/>
                </a:cubicBezTo>
                <a:cubicBezTo>
                  <a:pt x="85" y="69"/>
                  <a:pt x="76" y="73"/>
                  <a:pt x="66" y="73"/>
                </a:cubicBezTo>
                <a:cubicBezTo>
                  <a:pt x="56" y="73"/>
                  <a:pt x="48" y="69"/>
                  <a:pt x="41" y="62"/>
                </a:cubicBezTo>
                <a:cubicBezTo>
                  <a:pt x="33" y="55"/>
                  <a:pt x="30" y="47"/>
                  <a:pt x="30" y="37"/>
                </a:cubicBezTo>
                <a:cubicBezTo>
                  <a:pt x="30" y="27"/>
                  <a:pt x="33" y="18"/>
                  <a:pt x="41" y="11"/>
                </a:cubicBezTo>
                <a:cubicBezTo>
                  <a:pt x="48" y="4"/>
                  <a:pt x="56" y="0"/>
                  <a:pt x="66" y="0"/>
                </a:cubicBezTo>
                <a:cubicBezTo>
                  <a:pt x="76" y="0"/>
                  <a:pt x="85" y="4"/>
                  <a:pt x="92" y="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8" tIns="45714" rIns="91428" bIns="45714"/>
          <a:lstStyle/>
          <a:p>
            <a:pPr defTabSz="1535995">
              <a:defRPr/>
            </a:pPr>
            <a:endParaRPr lang="en-US" sz="3000"/>
          </a:p>
        </p:txBody>
      </p:sp>
      <p:sp>
        <p:nvSpPr>
          <p:cNvPr id="30" name="Freeform 209">
            <a:extLst>
              <a:ext uri="{FF2B5EF4-FFF2-40B4-BE49-F238E27FC236}">
                <a16:creationId xmlns:a16="http://schemas.microsoft.com/office/drawing/2014/main" id="{D1BF37EF-7983-42E0-8FB4-3E6A88922742}"/>
              </a:ext>
            </a:extLst>
          </p:cNvPr>
          <p:cNvSpPr>
            <a:spLocks/>
          </p:cNvSpPr>
          <p:nvPr/>
        </p:nvSpPr>
        <p:spPr bwMode="auto">
          <a:xfrm>
            <a:off x="4355976" y="411326"/>
            <a:ext cx="303557" cy="378330"/>
          </a:xfrm>
          <a:custGeom>
            <a:avLst/>
            <a:gdLst>
              <a:gd name="T0" fmla="*/ 84 w 86"/>
              <a:gd name="T1" fmla="*/ 42 h 158"/>
              <a:gd name="T2" fmla="*/ 85 w 86"/>
              <a:gd name="T3" fmla="*/ 46 h 158"/>
              <a:gd name="T4" fmla="*/ 34 w 86"/>
              <a:gd name="T5" fmla="*/ 155 h 158"/>
              <a:gd name="T6" fmla="*/ 30 w 86"/>
              <a:gd name="T7" fmla="*/ 158 h 158"/>
              <a:gd name="T8" fmla="*/ 29 w 86"/>
              <a:gd name="T9" fmla="*/ 157 h 158"/>
              <a:gd name="T10" fmla="*/ 26 w 86"/>
              <a:gd name="T11" fmla="*/ 156 h 158"/>
              <a:gd name="T12" fmla="*/ 26 w 86"/>
              <a:gd name="T13" fmla="*/ 153 h 158"/>
              <a:gd name="T14" fmla="*/ 44 w 86"/>
              <a:gd name="T15" fmla="*/ 76 h 158"/>
              <a:gd name="T16" fmla="*/ 6 w 86"/>
              <a:gd name="T17" fmla="*/ 86 h 158"/>
              <a:gd name="T18" fmla="*/ 5 w 86"/>
              <a:gd name="T19" fmla="*/ 86 h 158"/>
              <a:gd name="T20" fmla="*/ 2 w 86"/>
              <a:gd name="T21" fmla="*/ 85 h 158"/>
              <a:gd name="T22" fmla="*/ 1 w 86"/>
              <a:gd name="T23" fmla="*/ 81 h 158"/>
              <a:gd name="T24" fmla="*/ 20 w 86"/>
              <a:gd name="T25" fmla="*/ 3 h 158"/>
              <a:gd name="T26" fmla="*/ 21 w 86"/>
              <a:gd name="T27" fmla="*/ 1 h 158"/>
              <a:gd name="T28" fmla="*/ 24 w 86"/>
              <a:gd name="T29" fmla="*/ 0 h 158"/>
              <a:gd name="T30" fmla="*/ 55 w 86"/>
              <a:gd name="T31" fmla="*/ 0 h 158"/>
              <a:gd name="T32" fmla="*/ 58 w 86"/>
              <a:gd name="T33" fmla="*/ 2 h 158"/>
              <a:gd name="T34" fmla="*/ 59 w 86"/>
              <a:gd name="T35" fmla="*/ 4 h 158"/>
              <a:gd name="T36" fmla="*/ 59 w 86"/>
              <a:gd name="T37" fmla="*/ 6 h 158"/>
              <a:gd name="T38" fmla="*/ 42 w 86"/>
              <a:gd name="T39" fmla="*/ 50 h 158"/>
              <a:gd name="T40" fmla="*/ 80 w 86"/>
              <a:gd name="T41" fmla="*/ 41 h 158"/>
              <a:gd name="T42" fmla="*/ 81 w 86"/>
              <a:gd name="T43" fmla="*/ 40 h 158"/>
              <a:gd name="T44" fmla="*/ 84 w 86"/>
              <a:gd name="T45" fmla="*/ 42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6" h="158">
                <a:moveTo>
                  <a:pt x="84" y="42"/>
                </a:moveTo>
                <a:cubicBezTo>
                  <a:pt x="85" y="43"/>
                  <a:pt x="86" y="44"/>
                  <a:pt x="85" y="46"/>
                </a:cubicBezTo>
                <a:cubicBezTo>
                  <a:pt x="34" y="155"/>
                  <a:pt x="34" y="155"/>
                  <a:pt x="34" y="155"/>
                </a:cubicBezTo>
                <a:cubicBezTo>
                  <a:pt x="33" y="157"/>
                  <a:pt x="32" y="158"/>
                  <a:pt x="30" y="158"/>
                </a:cubicBezTo>
                <a:cubicBezTo>
                  <a:pt x="30" y="158"/>
                  <a:pt x="29" y="158"/>
                  <a:pt x="29" y="157"/>
                </a:cubicBezTo>
                <a:cubicBezTo>
                  <a:pt x="27" y="157"/>
                  <a:pt x="27" y="157"/>
                  <a:pt x="26" y="156"/>
                </a:cubicBezTo>
                <a:cubicBezTo>
                  <a:pt x="26" y="155"/>
                  <a:pt x="25" y="154"/>
                  <a:pt x="26" y="153"/>
                </a:cubicBezTo>
                <a:cubicBezTo>
                  <a:pt x="44" y="76"/>
                  <a:pt x="44" y="76"/>
                  <a:pt x="44" y="76"/>
                </a:cubicBezTo>
                <a:cubicBezTo>
                  <a:pt x="6" y="86"/>
                  <a:pt x="6" y="86"/>
                  <a:pt x="6" y="86"/>
                </a:cubicBezTo>
                <a:cubicBezTo>
                  <a:pt x="6" y="86"/>
                  <a:pt x="5" y="86"/>
                  <a:pt x="5" y="86"/>
                </a:cubicBezTo>
                <a:cubicBezTo>
                  <a:pt x="4" y="86"/>
                  <a:pt x="3" y="86"/>
                  <a:pt x="2" y="85"/>
                </a:cubicBezTo>
                <a:cubicBezTo>
                  <a:pt x="1" y="84"/>
                  <a:pt x="0" y="83"/>
                  <a:pt x="1" y="81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2"/>
                  <a:pt x="21" y="1"/>
                </a:cubicBezTo>
                <a:cubicBezTo>
                  <a:pt x="22" y="1"/>
                  <a:pt x="23" y="0"/>
                  <a:pt x="24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7" y="1"/>
                  <a:pt x="58" y="2"/>
                </a:cubicBezTo>
                <a:cubicBezTo>
                  <a:pt x="59" y="2"/>
                  <a:pt x="59" y="3"/>
                  <a:pt x="59" y="4"/>
                </a:cubicBezTo>
                <a:cubicBezTo>
                  <a:pt x="59" y="5"/>
                  <a:pt x="59" y="5"/>
                  <a:pt x="59" y="6"/>
                </a:cubicBezTo>
                <a:cubicBezTo>
                  <a:pt x="42" y="50"/>
                  <a:pt x="42" y="50"/>
                  <a:pt x="42" y="50"/>
                </a:cubicBezTo>
                <a:cubicBezTo>
                  <a:pt x="80" y="41"/>
                  <a:pt x="80" y="41"/>
                  <a:pt x="80" y="41"/>
                </a:cubicBezTo>
                <a:cubicBezTo>
                  <a:pt x="80" y="40"/>
                  <a:pt x="81" y="40"/>
                  <a:pt x="81" y="40"/>
                </a:cubicBezTo>
                <a:cubicBezTo>
                  <a:pt x="82" y="40"/>
                  <a:pt x="83" y="41"/>
                  <a:pt x="84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8" tIns="45714" rIns="91428" bIns="45714"/>
          <a:lstStyle/>
          <a:p>
            <a:pPr defTabSz="1535995">
              <a:defRPr/>
            </a:pPr>
            <a:endParaRPr lang="en-US" sz="3000"/>
          </a:p>
        </p:txBody>
      </p:sp>
      <p:grpSp>
        <p:nvGrpSpPr>
          <p:cNvPr id="31" name="Group 105">
            <a:extLst>
              <a:ext uri="{FF2B5EF4-FFF2-40B4-BE49-F238E27FC236}">
                <a16:creationId xmlns:a16="http://schemas.microsoft.com/office/drawing/2014/main" id="{1862CFFC-3960-414C-A044-7E97DDC5B443}"/>
              </a:ext>
            </a:extLst>
          </p:cNvPr>
          <p:cNvGrpSpPr/>
          <p:nvPr/>
        </p:nvGrpSpPr>
        <p:grpSpPr>
          <a:xfrm>
            <a:off x="5017553" y="451826"/>
            <a:ext cx="371748" cy="378330"/>
            <a:chOff x="3500438" y="2252663"/>
            <a:chExt cx="401638" cy="406400"/>
          </a:xfrm>
          <a:solidFill>
            <a:schemeClr val="tx1"/>
          </a:solidFill>
        </p:grpSpPr>
        <p:sp>
          <p:nvSpPr>
            <p:cNvPr id="33" name="Freeform 85">
              <a:extLst>
                <a:ext uri="{FF2B5EF4-FFF2-40B4-BE49-F238E27FC236}">
                  <a16:creationId xmlns:a16="http://schemas.microsoft.com/office/drawing/2014/main" id="{A285F5FF-5B51-48B9-A3B5-60FCFE177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0438" y="2562225"/>
              <a:ext cx="401638" cy="96838"/>
            </a:xfrm>
            <a:custGeom>
              <a:avLst/>
              <a:gdLst>
                <a:gd name="T0" fmla="*/ 184 w 190"/>
                <a:gd name="T1" fmla="*/ 0 h 45"/>
                <a:gd name="T2" fmla="*/ 5 w 190"/>
                <a:gd name="T3" fmla="*/ 0 h 45"/>
                <a:gd name="T4" fmla="*/ 0 w 190"/>
                <a:gd name="T5" fmla="*/ 5 h 45"/>
                <a:gd name="T6" fmla="*/ 0 w 190"/>
                <a:gd name="T7" fmla="*/ 40 h 45"/>
                <a:gd name="T8" fmla="*/ 5 w 190"/>
                <a:gd name="T9" fmla="*/ 45 h 45"/>
                <a:gd name="T10" fmla="*/ 184 w 190"/>
                <a:gd name="T11" fmla="*/ 45 h 45"/>
                <a:gd name="T12" fmla="*/ 190 w 190"/>
                <a:gd name="T13" fmla="*/ 40 h 45"/>
                <a:gd name="T14" fmla="*/ 190 w 190"/>
                <a:gd name="T15" fmla="*/ 5 h 45"/>
                <a:gd name="T16" fmla="*/ 184 w 190"/>
                <a:gd name="T17" fmla="*/ 0 h 45"/>
                <a:gd name="T18" fmla="*/ 172 w 190"/>
                <a:gd name="T19" fmla="*/ 20 h 45"/>
                <a:gd name="T20" fmla="*/ 168 w 190"/>
                <a:gd name="T21" fmla="*/ 24 h 45"/>
                <a:gd name="T22" fmla="*/ 130 w 190"/>
                <a:gd name="T23" fmla="*/ 24 h 45"/>
                <a:gd name="T24" fmla="*/ 126 w 190"/>
                <a:gd name="T25" fmla="*/ 20 h 45"/>
                <a:gd name="T26" fmla="*/ 126 w 190"/>
                <a:gd name="T27" fmla="*/ 15 h 45"/>
                <a:gd name="T28" fmla="*/ 130 w 190"/>
                <a:gd name="T29" fmla="*/ 11 h 45"/>
                <a:gd name="T30" fmla="*/ 168 w 190"/>
                <a:gd name="T31" fmla="*/ 11 h 45"/>
                <a:gd name="T32" fmla="*/ 172 w 190"/>
                <a:gd name="T33" fmla="*/ 15 h 45"/>
                <a:gd name="T34" fmla="*/ 172 w 190"/>
                <a:gd name="T35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45">
                  <a:moveTo>
                    <a:pt x="18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2" y="45"/>
                    <a:pt x="5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7" y="45"/>
                    <a:pt x="190" y="43"/>
                    <a:pt x="190" y="40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90" y="2"/>
                    <a:pt x="187" y="0"/>
                    <a:pt x="184" y="0"/>
                  </a:cubicBezTo>
                  <a:close/>
                  <a:moveTo>
                    <a:pt x="172" y="20"/>
                  </a:moveTo>
                  <a:cubicBezTo>
                    <a:pt x="172" y="22"/>
                    <a:pt x="171" y="24"/>
                    <a:pt x="168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28" y="24"/>
                    <a:pt x="126" y="22"/>
                    <a:pt x="126" y="20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13"/>
                    <a:pt x="128" y="11"/>
                    <a:pt x="130" y="11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71" y="11"/>
                    <a:pt x="172" y="13"/>
                    <a:pt x="172" y="15"/>
                  </a:cubicBezTo>
                  <a:lnTo>
                    <a:pt x="172" y="2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1535995">
                <a:defRPr/>
              </a:pPr>
              <a:endParaRPr lang="en-AU" sz="3000"/>
            </a:p>
          </p:txBody>
        </p:sp>
        <p:sp>
          <p:nvSpPr>
            <p:cNvPr id="34" name="Freeform 86">
              <a:extLst>
                <a:ext uri="{FF2B5EF4-FFF2-40B4-BE49-F238E27FC236}">
                  <a16:creationId xmlns:a16="http://schemas.microsoft.com/office/drawing/2014/main" id="{252772C4-326A-421B-9D41-E2A8B4441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1076" y="2252663"/>
              <a:ext cx="358775" cy="282575"/>
            </a:xfrm>
            <a:custGeom>
              <a:avLst/>
              <a:gdLst>
                <a:gd name="T0" fmla="*/ 162 w 169"/>
                <a:gd name="T1" fmla="*/ 0 h 133"/>
                <a:gd name="T2" fmla="*/ 7 w 169"/>
                <a:gd name="T3" fmla="*/ 0 h 133"/>
                <a:gd name="T4" fmla="*/ 0 w 169"/>
                <a:gd name="T5" fmla="*/ 7 h 133"/>
                <a:gd name="T6" fmla="*/ 0 w 169"/>
                <a:gd name="T7" fmla="*/ 56 h 133"/>
                <a:gd name="T8" fmla="*/ 0 w 169"/>
                <a:gd name="T9" fmla="*/ 80 h 133"/>
                <a:gd name="T10" fmla="*/ 0 w 169"/>
                <a:gd name="T11" fmla="*/ 126 h 133"/>
                <a:gd name="T12" fmla="*/ 7 w 169"/>
                <a:gd name="T13" fmla="*/ 133 h 133"/>
                <a:gd name="T14" fmla="*/ 162 w 169"/>
                <a:gd name="T15" fmla="*/ 133 h 133"/>
                <a:gd name="T16" fmla="*/ 169 w 169"/>
                <a:gd name="T17" fmla="*/ 126 h 133"/>
                <a:gd name="T18" fmla="*/ 169 w 169"/>
                <a:gd name="T19" fmla="*/ 7 h 133"/>
                <a:gd name="T20" fmla="*/ 162 w 169"/>
                <a:gd name="T21" fmla="*/ 0 h 133"/>
                <a:gd name="T22" fmla="*/ 159 w 169"/>
                <a:gd name="T23" fmla="*/ 99 h 133"/>
                <a:gd name="T24" fmla="*/ 152 w 169"/>
                <a:gd name="T25" fmla="*/ 106 h 133"/>
                <a:gd name="T26" fmla="*/ 17 w 169"/>
                <a:gd name="T27" fmla="*/ 106 h 133"/>
                <a:gd name="T28" fmla="*/ 10 w 169"/>
                <a:gd name="T29" fmla="*/ 99 h 133"/>
                <a:gd name="T30" fmla="*/ 10 w 169"/>
                <a:gd name="T31" fmla="*/ 18 h 133"/>
                <a:gd name="T32" fmla="*/ 17 w 169"/>
                <a:gd name="T33" fmla="*/ 11 h 133"/>
                <a:gd name="T34" fmla="*/ 152 w 169"/>
                <a:gd name="T35" fmla="*/ 11 h 133"/>
                <a:gd name="T36" fmla="*/ 159 w 169"/>
                <a:gd name="T37" fmla="*/ 18 h 133"/>
                <a:gd name="T38" fmla="*/ 159 w 169"/>
                <a:gd name="T39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133">
                  <a:moveTo>
                    <a:pt x="1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0"/>
                    <a:pt x="3" y="133"/>
                    <a:pt x="7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6" y="133"/>
                    <a:pt x="169" y="130"/>
                    <a:pt x="169" y="126"/>
                  </a:cubicBezTo>
                  <a:cubicBezTo>
                    <a:pt x="169" y="7"/>
                    <a:pt x="169" y="7"/>
                    <a:pt x="169" y="7"/>
                  </a:cubicBezTo>
                  <a:cubicBezTo>
                    <a:pt x="169" y="3"/>
                    <a:pt x="166" y="0"/>
                    <a:pt x="162" y="0"/>
                  </a:cubicBezTo>
                  <a:close/>
                  <a:moveTo>
                    <a:pt x="159" y="99"/>
                  </a:moveTo>
                  <a:cubicBezTo>
                    <a:pt x="159" y="103"/>
                    <a:pt x="156" y="106"/>
                    <a:pt x="152" y="106"/>
                  </a:cubicBezTo>
                  <a:cubicBezTo>
                    <a:pt x="17" y="106"/>
                    <a:pt x="17" y="106"/>
                    <a:pt x="17" y="106"/>
                  </a:cubicBezTo>
                  <a:cubicBezTo>
                    <a:pt x="13" y="106"/>
                    <a:pt x="10" y="103"/>
                    <a:pt x="10" y="9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4"/>
                    <a:pt x="13" y="11"/>
                    <a:pt x="17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6" y="11"/>
                    <a:pt x="159" y="14"/>
                    <a:pt x="159" y="18"/>
                  </a:cubicBezTo>
                  <a:cubicBezTo>
                    <a:pt x="159" y="99"/>
                    <a:pt x="159" y="99"/>
                    <a:pt x="159" y="9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1535995">
                <a:defRPr/>
              </a:pPr>
              <a:endParaRPr lang="en-AU" sz="3000"/>
            </a:p>
          </p:txBody>
        </p:sp>
        <p:sp>
          <p:nvSpPr>
            <p:cNvPr id="35" name="Freeform 87">
              <a:extLst>
                <a:ext uri="{FF2B5EF4-FFF2-40B4-BE49-F238E27FC236}">
                  <a16:creationId xmlns:a16="http://schemas.microsoft.com/office/drawing/2014/main" id="{AB41D07D-D424-4B97-A69A-53297AFA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526" y="2301875"/>
              <a:ext cx="68263" cy="55563"/>
            </a:xfrm>
            <a:custGeom>
              <a:avLst/>
              <a:gdLst>
                <a:gd name="T0" fmla="*/ 4 w 32"/>
                <a:gd name="T1" fmla="*/ 26 h 26"/>
                <a:gd name="T2" fmla="*/ 1 w 32"/>
                <a:gd name="T3" fmla="*/ 24 h 26"/>
                <a:gd name="T4" fmla="*/ 2 w 32"/>
                <a:gd name="T5" fmla="*/ 18 h 26"/>
                <a:gd name="T6" fmla="*/ 25 w 32"/>
                <a:gd name="T7" fmla="*/ 1 h 26"/>
                <a:gd name="T8" fmla="*/ 31 w 32"/>
                <a:gd name="T9" fmla="*/ 2 h 26"/>
                <a:gd name="T10" fmla="*/ 30 w 32"/>
                <a:gd name="T11" fmla="*/ 8 h 26"/>
                <a:gd name="T12" fmla="*/ 7 w 32"/>
                <a:gd name="T13" fmla="*/ 25 h 26"/>
                <a:gd name="T14" fmla="*/ 4 w 3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6">
                  <a:moveTo>
                    <a:pt x="4" y="26"/>
                  </a:moveTo>
                  <a:cubicBezTo>
                    <a:pt x="3" y="26"/>
                    <a:pt x="2" y="25"/>
                    <a:pt x="1" y="24"/>
                  </a:cubicBezTo>
                  <a:cubicBezTo>
                    <a:pt x="0" y="22"/>
                    <a:pt x="0" y="20"/>
                    <a:pt x="2" y="18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0"/>
                    <a:pt x="30" y="0"/>
                    <a:pt x="31" y="2"/>
                  </a:cubicBezTo>
                  <a:cubicBezTo>
                    <a:pt x="32" y="4"/>
                    <a:pt x="32" y="6"/>
                    <a:pt x="30" y="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5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1535995">
                <a:defRPr/>
              </a:pPr>
              <a:endParaRPr lang="en-AU" sz="3000"/>
            </a:p>
          </p:txBody>
        </p:sp>
        <p:sp>
          <p:nvSpPr>
            <p:cNvPr id="36" name="Freeform 88">
              <a:extLst>
                <a:ext uri="{FF2B5EF4-FFF2-40B4-BE49-F238E27FC236}">
                  <a16:creationId xmlns:a16="http://schemas.microsoft.com/office/drawing/2014/main" id="{05DE7936-D5D3-4759-B3F5-17917A24C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2311400"/>
              <a:ext cx="123825" cy="92075"/>
            </a:xfrm>
            <a:custGeom>
              <a:avLst/>
              <a:gdLst>
                <a:gd name="T0" fmla="*/ 5 w 59"/>
                <a:gd name="T1" fmla="*/ 44 h 44"/>
                <a:gd name="T2" fmla="*/ 1 w 59"/>
                <a:gd name="T3" fmla="*/ 42 h 44"/>
                <a:gd name="T4" fmla="*/ 2 w 59"/>
                <a:gd name="T5" fmla="*/ 36 h 44"/>
                <a:gd name="T6" fmla="*/ 52 w 59"/>
                <a:gd name="T7" fmla="*/ 1 h 44"/>
                <a:gd name="T8" fmla="*/ 58 w 59"/>
                <a:gd name="T9" fmla="*/ 2 h 44"/>
                <a:gd name="T10" fmla="*/ 57 w 59"/>
                <a:gd name="T11" fmla="*/ 8 h 44"/>
                <a:gd name="T12" fmla="*/ 7 w 59"/>
                <a:gd name="T13" fmla="*/ 43 h 44"/>
                <a:gd name="T14" fmla="*/ 5 w 59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4">
                  <a:moveTo>
                    <a:pt x="5" y="44"/>
                  </a:moveTo>
                  <a:cubicBezTo>
                    <a:pt x="3" y="44"/>
                    <a:pt x="2" y="43"/>
                    <a:pt x="1" y="42"/>
                  </a:cubicBezTo>
                  <a:cubicBezTo>
                    <a:pt x="0" y="40"/>
                    <a:pt x="0" y="37"/>
                    <a:pt x="2" y="36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4" y="0"/>
                    <a:pt x="56" y="0"/>
                    <a:pt x="58" y="2"/>
                  </a:cubicBezTo>
                  <a:cubicBezTo>
                    <a:pt x="59" y="4"/>
                    <a:pt x="59" y="7"/>
                    <a:pt x="57" y="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3"/>
                    <a:pt x="6" y="44"/>
                    <a:pt x="5" y="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1535995">
                <a:defRPr/>
              </a:pPr>
              <a:endParaRPr lang="en-AU" sz="3000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A1F5A9CC-AF0C-43FC-94D6-6321F83D1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23728" y="922558"/>
            <a:ext cx="5534537" cy="41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6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-17169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OBJECTIVE: </a:t>
            </a:r>
            <a:r>
              <a:rPr lang="es-ES" sz="2400" b="1" dirty="0" err="1">
                <a:latin typeface="Roboto" pitchFamily="2" charset="0"/>
                <a:ea typeface="Roboto" pitchFamily="2" charset="0"/>
                <a:cs typeface="Roboto" pitchFamily="2" charset="0"/>
              </a:rPr>
              <a:t>Predict</a:t>
            </a:r>
            <a:r>
              <a:rPr lang="es-ES" sz="2400" dirty="0">
                <a:latin typeface="Roboto" pitchFamily="2" charset="0"/>
                <a:ea typeface="Roboto" pitchFamily="2" charset="0"/>
                <a:cs typeface="Roboto" pitchFamily="2" charset="0"/>
              </a:rPr>
              <a:t> </a:t>
            </a:r>
            <a:r>
              <a:rPr lang="es-ES" sz="2400" dirty="0" err="1">
                <a:latin typeface="Roboto" pitchFamily="2" charset="0"/>
                <a:ea typeface="Roboto" pitchFamily="2" charset="0"/>
                <a:cs typeface="Roboto" pitchFamily="2" charset="0"/>
              </a:rPr>
              <a:t>dialysis</a:t>
            </a:r>
            <a:r>
              <a:rPr lang="es-ES" sz="2400" dirty="0">
                <a:latin typeface="Roboto" pitchFamily="2" charset="0"/>
                <a:ea typeface="Roboto" pitchFamily="2" charset="0"/>
                <a:cs typeface="Roboto" pitchFamily="2" charset="0"/>
              </a:rPr>
              <a:t> in ICU</a:t>
            </a:r>
          </a:p>
        </p:txBody>
      </p:sp>
      <p:sp>
        <p:nvSpPr>
          <p:cNvPr id="6" name="Rectangle 1"/>
          <p:cNvSpPr/>
          <p:nvPr/>
        </p:nvSpPr>
        <p:spPr>
          <a:xfrm>
            <a:off x="251520" y="783403"/>
            <a:ext cx="5635333" cy="450817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s-E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Existing</a:t>
            </a: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studies</a:t>
            </a:r>
            <a:endParaRPr lang="es-E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4</a:t>
            </a:fld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145B829-9B2D-4701-B7EE-53894DAA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452877"/>
            <a:ext cx="6336704" cy="147051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56AA486-5840-4C24-B8E6-1C3E26B88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419622"/>
            <a:ext cx="6593532" cy="16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9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-17169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What is the environment of an ICU patient?</a:t>
            </a:r>
            <a:endParaRPr lang="es-ES" sz="24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EE370D-2E6C-4814-BC65-ECCF6150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8" y="1277197"/>
            <a:ext cx="9017551" cy="314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7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-17169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WHY predict Dialysis in ICU?</a:t>
            </a:r>
            <a:endParaRPr lang="es-ES" sz="24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" name="Rectangle 1"/>
          <p:cNvSpPr/>
          <p:nvPr/>
        </p:nvSpPr>
        <p:spPr>
          <a:xfrm>
            <a:off x="251519" y="783403"/>
            <a:ext cx="7750681" cy="1739438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Economical issue :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(CRRT versus IRRT in ICU average cost)</a:t>
            </a:r>
          </a:p>
          <a:p>
            <a:pPr>
              <a:lnSpc>
                <a:spcPct val="130000"/>
              </a:lnSpc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Initial CRRT is cost-effective compared with initial IRRT by reducing the rate of long-term dialysis dependence among critically ill AKI survivors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CRRT: $37,780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IRRT:  $39,448</a:t>
            </a:r>
            <a:endParaRPr lang="es-E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CEB4AA-8E3A-4D09-B63F-A16DCEC7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448" y="2427734"/>
            <a:ext cx="4827092" cy="25911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9F01D9-4D6D-41C4-ADE7-5893A064F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84" y="3384785"/>
            <a:ext cx="3652068" cy="170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8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-17169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DATA MINING IN </a:t>
            </a:r>
            <a:r>
              <a:rPr lang="en-US" sz="2400" b="1" dirty="0" err="1">
                <a:latin typeface="Roboto" pitchFamily="2" charset="0"/>
                <a:ea typeface="Roboto" pitchFamily="2" charset="0"/>
                <a:cs typeface="Roboto" pitchFamily="2" charset="0"/>
              </a:rPr>
              <a:t>eICU</a:t>
            </a:r>
            <a:endParaRPr lang="es-ES" sz="24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9668AE84-AFA2-430E-928E-A294C6700035}"/>
              </a:ext>
            </a:extLst>
          </p:cNvPr>
          <p:cNvSpPr/>
          <p:nvPr/>
        </p:nvSpPr>
        <p:spPr>
          <a:xfrm>
            <a:off x="251520" y="783403"/>
            <a:ext cx="8755322" cy="4384330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lnSpc>
                <a:spcPct val="130000"/>
              </a:lnSpc>
            </a:pPr>
            <a:r>
              <a:rPr lang="es-E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Population</a:t>
            </a: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Studied</a:t>
            </a: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• NO CHRONIC </a:t>
            </a:r>
            <a:r>
              <a:rPr lang="es-E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from</a:t>
            </a: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 ICU:</a:t>
            </a:r>
          </a:p>
          <a:p>
            <a:pPr>
              <a:lnSpc>
                <a:spcPct val="130000"/>
              </a:lnSpc>
            </a:pP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• </a:t>
            </a:r>
            <a:r>
              <a:rPr lang="es-ES" sz="2000" b="1" u="sng" dirty="0">
                <a:latin typeface="Roboto" panose="02000000000000000000" pitchFamily="2" charset="0"/>
                <a:ea typeface="Roboto" panose="02000000000000000000" pitchFamily="2" charset="0"/>
              </a:rPr>
              <a:t>AKI</a:t>
            </a: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/NON AKI</a:t>
            </a:r>
          </a:p>
          <a:p>
            <a:pPr>
              <a:lnSpc>
                <a:spcPct val="130000"/>
              </a:lnSpc>
            </a:pP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• DIALYSIS</a:t>
            </a:r>
          </a:p>
          <a:p>
            <a:pPr>
              <a:lnSpc>
                <a:spcPct val="130000"/>
              </a:lnSpc>
            </a:pP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• </a:t>
            </a:r>
            <a:r>
              <a:rPr lang="es-E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With</a:t>
            </a: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large</a:t>
            </a: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 INNER JOIN : </a:t>
            </a:r>
            <a:r>
              <a:rPr lang="es-E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procedures</a:t>
            </a: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E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lab_event</a:t>
            </a:r>
            <a:r>
              <a:rPr lang="es-ES" sz="2000" b="1" dirty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</a:p>
          <a:p>
            <a:pPr>
              <a:lnSpc>
                <a:spcPct val="130000"/>
              </a:lnSpc>
            </a:pPr>
            <a:r>
              <a:rPr lang="es-ES" sz="2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• </a:t>
            </a:r>
            <a:r>
              <a:rPr lang="es-ES" sz="20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r>
              <a:rPr lang="es-ES" sz="2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20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Studied</a:t>
            </a:r>
            <a:r>
              <a:rPr lang="es-ES" sz="2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(30):</a:t>
            </a:r>
          </a:p>
          <a:p>
            <a:pPr>
              <a:lnSpc>
                <a:spcPct val="130000"/>
              </a:lnSpc>
            </a:pPr>
            <a:r>
              <a:rPr lang="es-ES" sz="2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• PASSIVE data</a:t>
            </a:r>
          </a:p>
          <a:p>
            <a:pPr>
              <a:lnSpc>
                <a:spcPct val="130000"/>
              </a:lnSpc>
            </a:pPr>
            <a:r>
              <a:rPr lang="es-ES" sz="20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	</a:t>
            </a:r>
            <a:r>
              <a:rPr lang="es-ES" sz="14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Demographic</a:t>
            </a:r>
            <a:endParaRPr lang="es-ES" sz="14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4">
              <a:lnSpc>
                <a:spcPct val="130000"/>
              </a:lnSpc>
            </a:pPr>
            <a:r>
              <a:rPr lang="es-ES" sz="14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Hydric</a:t>
            </a:r>
            <a:r>
              <a:rPr lang="es-ES" sz="14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balance</a:t>
            </a:r>
          </a:p>
          <a:p>
            <a:pPr lvl="4">
              <a:lnSpc>
                <a:spcPct val="130000"/>
              </a:lnSpc>
            </a:pPr>
            <a:r>
              <a:rPr lang="es-ES" sz="14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Hemodynamic</a:t>
            </a:r>
            <a:r>
              <a:rPr lang="es-ES" sz="14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4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  <a:endParaRPr lang="es-ES" sz="14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4">
              <a:lnSpc>
                <a:spcPct val="130000"/>
              </a:lnSpc>
            </a:pPr>
            <a:r>
              <a:rPr lang="es-ES" sz="14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Biochemical</a:t>
            </a:r>
            <a:r>
              <a:rPr lang="es-ES" sz="14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data: </a:t>
            </a:r>
            <a:r>
              <a:rPr lang="es-ES" sz="14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Creatinine</a:t>
            </a:r>
            <a:r>
              <a:rPr lang="es-ES" sz="14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K,..</a:t>
            </a:r>
          </a:p>
          <a:p>
            <a:pPr lvl="4">
              <a:lnSpc>
                <a:spcPct val="130000"/>
              </a:lnSpc>
            </a:pPr>
            <a:r>
              <a:rPr lang="es-ES" sz="14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Basoactive</a:t>
            </a:r>
            <a:r>
              <a:rPr lang="es-ES" sz="1400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400" b="1" dirty="0" err="1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drugs</a:t>
            </a:r>
            <a:endParaRPr lang="es-ES" sz="1400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37FDDD5-8B96-4AF3-AB89-95E6E8D8DA94}"/>
              </a:ext>
            </a:extLst>
          </p:cNvPr>
          <p:cNvSpPr/>
          <p:nvPr/>
        </p:nvSpPr>
        <p:spPr>
          <a:xfrm>
            <a:off x="6012160" y="209330"/>
            <a:ext cx="914400" cy="530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ICU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850D3D06-CE1A-422F-B71F-D30553BA4E5B}"/>
              </a:ext>
            </a:extLst>
          </p:cNvPr>
          <p:cNvSpPr/>
          <p:nvPr/>
        </p:nvSpPr>
        <p:spPr>
          <a:xfrm>
            <a:off x="4781629" y="738716"/>
            <a:ext cx="914400" cy="530995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CHRONIC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329F2F76-069F-4A0F-8ED6-FD3AD3CD6DE0}"/>
              </a:ext>
            </a:extLst>
          </p:cNvPr>
          <p:cNvSpPr/>
          <p:nvPr/>
        </p:nvSpPr>
        <p:spPr>
          <a:xfrm>
            <a:off x="7235803" y="782303"/>
            <a:ext cx="914400" cy="53099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NON CHRONIC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767BB19-8C85-40D3-8C93-71D5E01568AF}"/>
              </a:ext>
            </a:extLst>
          </p:cNvPr>
          <p:cNvCxnSpPr>
            <a:cxnSpLocks/>
          </p:cNvCxnSpPr>
          <p:nvPr/>
        </p:nvCxnSpPr>
        <p:spPr>
          <a:xfrm flipH="1">
            <a:off x="5492943" y="448709"/>
            <a:ext cx="406171" cy="220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C57EBD2-B597-4061-B50B-B4F309C7A092}"/>
              </a:ext>
            </a:extLst>
          </p:cNvPr>
          <p:cNvCxnSpPr>
            <a:cxnSpLocks/>
          </p:cNvCxnSpPr>
          <p:nvPr/>
        </p:nvCxnSpPr>
        <p:spPr>
          <a:xfrm>
            <a:off x="6983966" y="408368"/>
            <a:ext cx="503673" cy="327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DF76D134-6786-4544-A0F3-5F67FC4A0D34}"/>
              </a:ext>
            </a:extLst>
          </p:cNvPr>
          <p:cNvSpPr/>
          <p:nvPr/>
        </p:nvSpPr>
        <p:spPr>
          <a:xfrm>
            <a:off x="5940152" y="1584849"/>
            <a:ext cx="914400" cy="53099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NON</a:t>
            </a:r>
          </a:p>
          <a:p>
            <a:pPr algn="ctr"/>
            <a:r>
              <a:rPr lang="es-ES" sz="1200" dirty="0"/>
              <a:t>AKI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DA11810-488C-414D-93BD-6023D20AA139}"/>
              </a:ext>
            </a:extLst>
          </p:cNvPr>
          <p:cNvSpPr/>
          <p:nvPr/>
        </p:nvSpPr>
        <p:spPr>
          <a:xfrm>
            <a:off x="8087933" y="1607105"/>
            <a:ext cx="914400" cy="53099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AKI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D2583DE-A169-429C-9EA1-CABCD521360D}"/>
              </a:ext>
            </a:extLst>
          </p:cNvPr>
          <p:cNvCxnSpPr>
            <a:cxnSpLocks/>
          </p:cNvCxnSpPr>
          <p:nvPr/>
        </p:nvCxnSpPr>
        <p:spPr>
          <a:xfrm flipH="1">
            <a:off x="6983966" y="1280231"/>
            <a:ext cx="154323" cy="2236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DA84E815-67D8-4380-B43F-63AE1F8B7ED2}"/>
              </a:ext>
            </a:extLst>
          </p:cNvPr>
          <p:cNvCxnSpPr>
            <a:cxnSpLocks/>
          </p:cNvCxnSpPr>
          <p:nvPr/>
        </p:nvCxnSpPr>
        <p:spPr>
          <a:xfrm>
            <a:off x="8198343" y="1284703"/>
            <a:ext cx="246152" cy="2192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06435645-FC9E-4C89-98BD-52598756F8C9}"/>
              </a:ext>
            </a:extLst>
          </p:cNvPr>
          <p:cNvSpPr/>
          <p:nvPr/>
        </p:nvSpPr>
        <p:spPr>
          <a:xfrm>
            <a:off x="7030439" y="2431907"/>
            <a:ext cx="914400" cy="53099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DIALYSIS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AA322397-66FF-4EA4-9DE7-A98416CC4838}"/>
              </a:ext>
            </a:extLst>
          </p:cNvPr>
          <p:cNvSpPr/>
          <p:nvPr/>
        </p:nvSpPr>
        <p:spPr>
          <a:xfrm>
            <a:off x="8194104" y="2616819"/>
            <a:ext cx="914400" cy="530995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NON</a:t>
            </a:r>
          </a:p>
          <a:p>
            <a:pPr algn="ctr"/>
            <a:r>
              <a:rPr lang="es-ES" sz="1200" dirty="0"/>
              <a:t>DIALYSIS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41C956CC-1E38-4052-9B84-0050399E1A9E}"/>
              </a:ext>
            </a:extLst>
          </p:cNvPr>
          <p:cNvCxnSpPr>
            <a:cxnSpLocks/>
          </p:cNvCxnSpPr>
          <p:nvPr/>
        </p:nvCxnSpPr>
        <p:spPr>
          <a:xfrm flipH="1">
            <a:off x="7791987" y="2150923"/>
            <a:ext cx="154323" cy="22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2968F011-D062-48A1-88BB-5F12A97F2DD0}"/>
              </a:ext>
            </a:extLst>
          </p:cNvPr>
          <p:cNvCxnSpPr>
            <a:cxnSpLocks/>
          </p:cNvCxnSpPr>
          <p:nvPr/>
        </p:nvCxnSpPr>
        <p:spPr>
          <a:xfrm>
            <a:off x="8728311" y="2204418"/>
            <a:ext cx="0" cy="25472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8C14847-52D1-4F8E-AF6A-30CB8D5CF12E}"/>
              </a:ext>
            </a:extLst>
          </p:cNvPr>
          <p:cNvSpPr txBox="1"/>
          <p:nvPr/>
        </p:nvSpPr>
        <p:spPr>
          <a:xfrm>
            <a:off x="7088858" y="3074511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(1,153)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3A97BDA-1E05-4B14-9E3D-19EC62B58B8F}"/>
              </a:ext>
            </a:extLst>
          </p:cNvPr>
          <p:cNvSpPr txBox="1"/>
          <p:nvPr/>
        </p:nvSpPr>
        <p:spPr>
          <a:xfrm>
            <a:off x="7235802" y="170596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(19,000)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B83F3DA-521A-41E7-A183-821ADAFC2191}"/>
              </a:ext>
            </a:extLst>
          </p:cNvPr>
          <p:cNvSpPr txBox="1"/>
          <p:nvPr/>
        </p:nvSpPr>
        <p:spPr>
          <a:xfrm>
            <a:off x="6991875" y="18071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(200,859)</a:t>
            </a:r>
          </a:p>
        </p:txBody>
      </p:sp>
    </p:spTree>
    <p:extLst>
      <p:ext uri="{BB962C8B-B14F-4D97-AF65-F5344CB8AC3E}">
        <p14:creationId xmlns:p14="http://schemas.microsoft.com/office/powerpoint/2010/main" val="84248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-17169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DATA SCIENCE into Population Studied</a:t>
            </a:r>
            <a:endParaRPr lang="es-ES" sz="24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6" name="Rectangle 1"/>
          <p:cNvSpPr/>
          <p:nvPr/>
        </p:nvSpPr>
        <p:spPr>
          <a:xfrm>
            <a:off x="251519" y="783403"/>
            <a:ext cx="8293613" cy="4451912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• Framework</a:t>
            </a: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	• Classification problem with 2 classes</a:t>
            </a: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	• 30 features</a:t>
            </a: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• Predictive models:</a:t>
            </a:r>
          </a:p>
          <a:p>
            <a:pPr marL="800041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SVM</a:t>
            </a:r>
          </a:p>
          <a:p>
            <a:pPr marL="800041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Logistic Regression</a:t>
            </a:r>
          </a:p>
          <a:p>
            <a:pPr marL="800041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KNN</a:t>
            </a:r>
          </a:p>
          <a:p>
            <a:pPr marL="800041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Gaussian Naive Bayes</a:t>
            </a:r>
          </a:p>
          <a:p>
            <a:pPr marL="800041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Stochastic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Gradiant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Descent</a:t>
            </a:r>
          </a:p>
          <a:p>
            <a:pPr marL="800041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Random Forest</a:t>
            </a:r>
          </a:p>
          <a:p>
            <a:pPr marL="800041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endParaRPr lang="es-E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0433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31 Imagen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6"/>
          <a:stretch/>
        </p:blipFill>
        <p:spPr>
          <a:xfrm>
            <a:off x="0" y="0"/>
            <a:ext cx="9143999" cy="5160670"/>
          </a:xfrm>
          <a:prstGeom prst="rect">
            <a:avLst/>
          </a:prstGeom>
        </p:spPr>
      </p:pic>
      <p:sp>
        <p:nvSpPr>
          <p:cNvPr id="4" name="Rectángulo 6"/>
          <p:cNvSpPr/>
          <p:nvPr/>
        </p:nvSpPr>
        <p:spPr>
          <a:xfrm>
            <a:off x="351465" y="253281"/>
            <a:ext cx="45719" cy="258571"/>
          </a:xfrm>
          <a:prstGeom prst="rect">
            <a:avLst/>
          </a:prstGeom>
          <a:solidFill>
            <a:srgbClr val="007D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s-E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1465" y="209330"/>
            <a:ext cx="6984776" cy="346474"/>
          </a:xfrm>
          <a:prstGeom prst="rect">
            <a:avLst/>
          </a:prstGeom>
        </p:spPr>
        <p:txBody>
          <a:bodyPr lIns="91428" tIns="45714" rIns="91428" bIns="45714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Roboto" pitchFamily="2" charset="0"/>
                <a:ea typeface="Roboto" pitchFamily="2" charset="0"/>
                <a:cs typeface="Roboto" pitchFamily="2" charset="0"/>
              </a:rPr>
              <a:t>DATA SCIENCE procedure</a:t>
            </a:r>
            <a:endParaRPr lang="es-ES" sz="24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grpSp>
        <p:nvGrpSpPr>
          <p:cNvPr id="18" name="Group 22"/>
          <p:cNvGrpSpPr/>
          <p:nvPr/>
        </p:nvGrpSpPr>
        <p:grpSpPr>
          <a:xfrm>
            <a:off x="8349366" y="390741"/>
            <a:ext cx="447467" cy="447467"/>
            <a:chOff x="3149600" y="3587750"/>
            <a:chExt cx="406400" cy="40640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3149600" y="3587750"/>
              <a:ext cx="406400" cy="406400"/>
            </a:xfrm>
            <a:custGeom>
              <a:avLst/>
              <a:gdLst/>
              <a:ahLst/>
              <a:cxnLst>
                <a:cxn ang="0">
                  <a:pos x="200" y="24"/>
                </a:cxn>
                <a:cxn ang="0">
                  <a:pos x="200" y="8"/>
                </a:cxn>
                <a:cxn ang="0">
                  <a:pos x="198" y="2"/>
                </a:cxn>
                <a:cxn ang="0">
                  <a:pos x="192" y="0"/>
                </a:cxn>
                <a:cxn ang="0">
                  <a:pos x="188" y="0"/>
                </a:cxn>
                <a:cxn ang="0">
                  <a:pos x="184" y="4"/>
                </a:cxn>
                <a:cxn ang="0">
                  <a:pos x="184" y="24"/>
                </a:cxn>
                <a:cxn ang="0">
                  <a:pos x="136" y="8"/>
                </a:cxn>
                <a:cxn ang="0">
                  <a:pos x="136" y="4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2" y="2"/>
                </a:cxn>
                <a:cxn ang="0">
                  <a:pos x="120" y="8"/>
                </a:cxn>
                <a:cxn ang="0">
                  <a:pos x="72" y="24"/>
                </a:cxn>
                <a:cxn ang="0">
                  <a:pos x="72" y="8"/>
                </a:cxn>
                <a:cxn ang="0">
                  <a:pos x="70" y="2"/>
                </a:cxn>
                <a:cxn ang="0">
                  <a:pos x="64" y="0"/>
                </a:cxn>
                <a:cxn ang="0">
                  <a:pos x="60" y="0"/>
                </a:cxn>
                <a:cxn ang="0">
                  <a:pos x="56" y="4"/>
                </a:cxn>
                <a:cxn ang="0">
                  <a:pos x="56" y="24"/>
                </a:cxn>
                <a:cxn ang="0">
                  <a:pos x="22" y="24"/>
                </a:cxn>
                <a:cxn ang="0">
                  <a:pos x="6" y="30"/>
                </a:cxn>
                <a:cxn ang="0">
                  <a:pos x="0" y="46"/>
                </a:cxn>
                <a:cxn ang="0">
                  <a:pos x="0" y="234"/>
                </a:cxn>
                <a:cxn ang="0">
                  <a:pos x="6" y="250"/>
                </a:cxn>
                <a:cxn ang="0">
                  <a:pos x="22" y="256"/>
                </a:cxn>
                <a:cxn ang="0">
                  <a:pos x="234" y="256"/>
                </a:cxn>
                <a:cxn ang="0">
                  <a:pos x="250" y="250"/>
                </a:cxn>
                <a:cxn ang="0">
                  <a:pos x="256" y="234"/>
                </a:cxn>
                <a:cxn ang="0">
                  <a:pos x="256" y="46"/>
                </a:cxn>
                <a:cxn ang="0">
                  <a:pos x="250" y="30"/>
                </a:cxn>
                <a:cxn ang="0">
                  <a:pos x="234" y="24"/>
                </a:cxn>
                <a:cxn ang="0">
                  <a:pos x="240" y="234"/>
                </a:cxn>
                <a:cxn ang="0">
                  <a:pos x="234" y="240"/>
                </a:cxn>
                <a:cxn ang="0">
                  <a:pos x="22" y="240"/>
                </a:cxn>
                <a:cxn ang="0">
                  <a:pos x="16" y="234"/>
                </a:cxn>
                <a:cxn ang="0">
                  <a:pos x="16" y="46"/>
                </a:cxn>
                <a:cxn ang="0">
                  <a:pos x="22" y="40"/>
                </a:cxn>
                <a:cxn ang="0">
                  <a:pos x="56" y="56"/>
                </a:cxn>
                <a:cxn ang="0">
                  <a:pos x="56" y="60"/>
                </a:cxn>
                <a:cxn ang="0">
                  <a:pos x="60" y="64"/>
                </a:cxn>
                <a:cxn ang="0">
                  <a:pos x="64" y="64"/>
                </a:cxn>
                <a:cxn ang="0">
                  <a:pos x="70" y="62"/>
                </a:cxn>
                <a:cxn ang="0">
                  <a:pos x="72" y="56"/>
                </a:cxn>
                <a:cxn ang="0">
                  <a:pos x="120" y="40"/>
                </a:cxn>
                <a:cxn ang="0">
                  <a:pos x="120" y="56"/>
                </a:cxn>
                <a:cxn ang="0">
                  <a:pos x="122" y="62"/>
                </a:cxn>
                <a:cxn ang="0">
                  <a:pos x="128" y="64"/>
                </a:cxn>
                <a:cxn ang="0">
                  <a:pos x="132" y="64"/>
                </a:cxn>
                <a:cxn ang="0">
                  <a:pos x="136" y="60"/>
                </a:cxn>
                <a:cxn ang="0">
                  <a:pos x="136" y="40"/>
                </a:cxn>
                <a:cxn ang="0">
                  <a:pos x="184" y="56"/>
                </a:cxn>
                <a:cxn ang="0">
                  <a:pos x="184" y="60"/>
                </a:cxn>
                <a:cxn ang="0">
                  <a:pos x="188" y="64"/>
                </a:cxn>
                <a:cxn ang="0">
                  <a:pos x="192" y="64"/>
                </a:cxn>
                <a:cxn ang="0">
                  <a:pos x="198" y="62"/>
                </a:cxn>
                <a:cxn ang="0">
                  <a:pos x="200" y="56"/>
                </a:cxn>
                <a:cxn ang="0">
                  <a:pos x="234" y="40"/>
                </a:cxn>
                <a:cxn ang="0">
                  <a:pos x="238" y="42"/>
                </a:cxn>
                <a:cxn ang="0">
                  <a:pos x="240" y="234"/>
                </a:cxn>
              </a:cxnLst>
              <a:rect l="0" t="0" r="r" b="b"/>
              <a:pathLst>
                <a:path w="256" h="256">
                  <a:moveTo>
                    <a:pt x="234" y="24"/>
                  </a:moveTo>
                  <a:lnTo>
                    <a:pt x="200" y="24"/>
                  </a:lnTo>
                  <a:lnTo>
                    <a:pt x="200" y="8"/>
                  </a:lnTo>
                  <a:lnTo>
                    <a:pt x="200" y="8"/>
                  </a:lnTo>
                  <a:lnTo>
                    <a:pt x="200" y="4"/>
                  </a:lnTo>
                  <a:lnTo>
                    <a:pt x="198" y="2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8" y="0"/>
                  </a:lnTo>
                  <a:lnTo>
                    <a:pt x="186" y="2"/>
                  </a:lnTo>
                  <a:lnTo>
                    <a:pt x="184" y="4"/>
                  </a:lnTo>
                  <a:lnTo>
                    <a:pt x="184" y="8"/>
                  </a:lnTo>
                  <a:lnTo>
                    <a:pt x="184" y="24"/>
                  </a:lnTo>
                  <a:lnTo>
                    <a:pt x="136" y="24"/>
                  </a:lnTo>
                  <a:lnTo>
                    <a:pt x="136" y="8"/>
                  </a:lnTo>
                  <a:lnTo>
                    <a:pt x="136" y="8"/>
                  </a:lnTo>
                  <a:lnTo>
                    <a:pt x="136" y="4"/>
                  </a:lnTo>
                  <a:lnTo>
                    <a:pt x="134" y="2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2" y="2"/>
                  </a:lnTo>
                  <a:lnTo>
                    <a:pt x="120" y="4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2" y="4"/>
                  </a:lnTo>
                  <a:lnTo>
                    <a:pt x="70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6" y="8"/>
                  </a:lnTo>
                  <a:lnTo>
                    <a:pt x="56" y="24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4" y="26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42"/>
                  </a:lnTo>
                  <a:lnTo>
                    <a:pt x="6" y="250"/>
                  </a:lnTo>
                  <a:lnTo>
                    <a:pt x="14" y="254"/>
                  </a:lnTo>
                  <a:lnTo>
                    <a:pt x="22" y="256"/>
                  </a:lnTo>
                  <a:lnTo>
                    <a:pt x="234" y="256"/>
                  </a:lnTo>
                  <a:lnTo>
                    <a:pt x="234" y="256"/>
                  </a:lnTo>
                  <a:lnTo>
                    <a:pt x="242" y="254"/>
                  </a:lnTo>
                  <a:lnTo>
                    <a:pt x="250" y="250"/>
                  </a:lnTo>
                  <a:lnTo>
                    <a:pt x="254" y="242"/>
                  </a:lnTo>
                  <a:lnTo>
                    <a:pt x="256" y="234"/>
                  </a:lnTo>
                  <a:lnTo>
                    <a:pt x="256" y="46"/>
                  </a:lnTo>
                  <a:lnTo>
                    <a:pt x="256" y="46"/>
                  </a:lnTo>
                  <a:lnTo>
                    <a:pt x="254" y="38"/>
                  </a:lnTo>
                  <a:lnTo>
                    <a:pt x="250" y="30"/>
                  </a:lnTo>
                  <a:lnTo>
                    <a:pt x="242" y="26"/>
                  </a:lnTo>
                  <a:lnTo>
                    <a:pt x="234" y="24"/>
                  </a:lnTo>
                  <a:close/>
                  <a:moveTo>
                    <a:pt x="240" y="234"/>
                  </a:moveTo>
                  <a:lnTo>
                    <a:pt x="240" y="234"/>
                  </a:lnTo>
                  <a:lnTo>
                    <a:pt x="238" y="238"/>
                  </a:lnTo>
                  <a:lnTo>
                    <a:pt x="234" y="240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18" y="238"/>
                  </a:lnTo>
                  <a:lnTo>
                    <a:pt x="16" y="23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56" y="40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60"/>
                  </a:lnTo>
                  <a:lnTo>
                    <a:pt x="58" y="62"/>
                  </a:lnTo>
                  <a:lnTo>
                    <a:pt x="60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8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120" y="40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22" y="62"/>
                  </a:lnTo>
                  <a:lnTo>
                    <a:pt x="124" y="64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2" y="64"/>
                  </a:lnTo>
                  <a:lnTo>
                    <a:pt x="134" y="62"/>
                  </a:lnTo>
                  <a:lnTo>
                    <a:pt x="136" y="60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84" y="40"/>
                  </a:lnTo>
                  <a:lnTo>
                    <a:pt x="184" y="56"/>
                  </a:lnTo>
                  <a:lnTo>
                    <a:pt x="184" y="56"/>
                  </a:lnTo>
                  <a:lnTo>
                    <a:pt x="184" y="60"/>
                  </a:lnTo>
                  <a:lnTo>
                    <a:pt x="186" y="62"/>
                  </a:lnTo>
                  <a:lnTo>
                    <a:pt x="188" y="64"/>
                  </a:lnTo>
                  <a:lnTo>
                    <a:pt x="192" y="64"/>
                  </a:lnTo>
                  <a:lnTo>
                    <a:pt x="192" y="64"/>
                  </a:lnTo>
                  <a:lnTo>
                    <a:pt x="196" y="64"/>
                  </a:lnTo>
                  <a:lnTo>
                    <a:pt x="198" y="62"/>
                  </a:lnTo>
                  <a:lnTo>
                    <a:pt x="200" y="60"/>
                  </a:lnTo>
                  <a:lnTo>
                    <a:pt x="200" y="56"/>
                  </a:lnTo>
                  <a:lnTo>
                    <a:pt x="200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8" y="42"/>
                  </a:lnTo>
                  <a:lnTo>
                    <a:pt x="240" y="46"/>
                  </a:lnTo>
                  <a:lnTo>
                    <a:pt x="240" y="2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32385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32385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32385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33274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33274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33274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3416300" y="3867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3416300" y="38036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  <p:sp>
          <p:nvSpPr>
            <p:cNvPr id="28" name="Rectangle 70"/>
            <p:cNvSpPr>
              <a:spLocks noChangeArrowheads="1"/>
            </p:cNvSpPr>
            <p:nvPr/>
          </p:nvSpPr>
          <p:spPr bwMode="auto">
            <a:xfrm>
              <a:off x="3416300" y="3740150"/>
              <a:ext cx="508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1535995">
                <a:defRPr/>
              </a:pPr>
              <a:endParaRPr lang="ar-SA" sz="3000"/>
            </a:p>
          </p:txBody>
        </p:sp>
      </p:grp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B25539-3733-496B-841D-02DFC0AC8D79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C8E13EA-284B-4D8C-86B2-B016C9CA86B7}"/>
              </a:ext>
            </a:extLst>
          </p:cNvPr>
          <p:cNvSpPr/>
          <p:nvPr/>
        </p:nvSpPr>
        <p:spPr>
          <a:xfrm>
            <a:off x="827584" y="1635646"/>
            <a:ext cx="1224136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CLEANING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1CD24EAD-7CB5-4D76-9101-3F33A1AC8402}"/>
              </a:ext>
            </a:extLst>
          </p:cNvPr>
          <p:cNvSpPr/>
          <p:nvPr/>
        </p:nvSpPr>
        <p:spPr>
          <a:xfrm>
            <a:off x="2883766" y="1614770"/>
            <a:ext cx="1224136" cy="914400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FEATURE SELECTION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1D2F564-15DA-4D81-AAF5-69F490B66102}"/>
              </a:ext>
            </a:extLst>
          </p:cNvPr>
          <p:cNvSpPr/>
          <p:nvPr/>
        </p:nvSpPr>
        <p:spPr>
          <a:xfrm>
            <a:off x="5004048" y="1563638"/>
            <a:ext cx="1224136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MODELING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5D9A936-4179-4A69-96DB-FAF8BA07C2AF}"/>
              </a:ext>
            </a:extLst>
          </p:cNvPr>
          <p:cNvSpPr/>
          <p:nvPr/>
        </p:nvSpPr>
        <p:spPr>
          <a:xfrm>
            <a:off x="2324179" y="1837954"/>
            <a:ext cx="351228" cy="36576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A9577D89-9C84-48B2-ACD5-DAD15D74AC72}"/>
              </a:ext>
            </a:extLst>
          </p:cNvPr>
          <p:cNvSpPr/>
          <p:nvPr/>
        </p:nvSpPr>
        <p:spPr>
          <a:xfrm>
            <a:off x="4384136" y="1837954"/>
            <a:ext cx="351228" cy="36576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89457D3-B946-49E0-9399-1161CB0294ED}"/>
              </a:ext>
            </a:extLst>
          </p:cNvPr>
          <p:cNvCxnSpPr/>
          <p:nvPr/>
        </p:nvCxnSpPr>
        <p:spPr>
          <a:xfrm flipH="1">
            <a:off x="2771800" y="2715766"/>
            <a:ext cx="504056" cy="50405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569BED01-A2E0-4955-8955-1C0F02C76FD5}"/>
              </a:ext>
            </a:extLst>
          </p:cNvPr>
          <p:cNvCxnSpPr>
            <a:cxnSpLocks/>
          </p:cNvCxnSpPr>
          <p:nvPr/>
        </p:nvCxnSpPr>
        <p:spPr>
          <a:xfrm>
            <a:off x="3563888" y="2715766"/>
            <a:ext cx="544014" cy="432048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202BE54-3182-47BA-80F2-58C40274A003}"/>
              </a:ext>
            </a:extLst>
          </p:cNvPr>
          <p:cNvCxnSpPr/>
          <p:nvPr/>
        </p:nvCxnSpPr>
        <p:spPr>
          <a:xfrm>
            <a:off x="3419872" y="2715766"/>
            <a:ext cx="0" cy="72008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FEC12E1-F5BE-437F-A42A-42AFEB6D93B2}"/>
              </a:ext>
            </a:extLst>
          </p:cNvPr>
          <p:cNvSpPr txBox="1"/>
          <p:nvPr/>
        </p:nvSpPr>
        <p:spPr>
          <a:xfrm>
            <a:off x="2328438" y="3435846"/>
            <a:ext cx="665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RF</a:t>
            </a:r>
          </a:p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SVM</a:t>
            </a:r>
          </a:p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KNN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41A20CB-A0FD-4446-8E08-E388C4AB9CD6}"/>
              </a:ext>
            </a:extLst>
          </p:cNvPr>
          <p:cNvSpPr txBox="1"/>
          <p:nvPr/>
        </p:nvSpPr>
        <p:spPr>
          <a:xfrm>
            <a:off x="3170657" y="3453245"/>
            <a:ext cx="649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LR</a:t>
            </a:r>
          </a:p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GNB</a:t>
            </a:r>
          </a:p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SGD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58F9C41-821B-4E7C-A72F-D938DFF29F5D}"/>
              </a:ext>
            </a:extLst>
          </p:cNvPr>
          <p:cNvSpPr txBox="1"/>
          <p:nvPr/>
        </p:nvSpPr>
        <p:spPr>
          <a:xfrm>
            <a:off x="3892138" y="34034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GB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67EF351-4B86-4FC8-9F49-E603FEF90CA5}"/>
              </a:ext>
            </a:extLst>
          </p:cNvPr>
          <p:cNvCxnSpPr/>
          <p:nvPr/>
        </p:nvCxnSpPr>
        <p:spPr>
          <a:xfrm flipH="1">
            <a:off x="5036358" y="2643758"/>
            <a:ext cx="504056" cy="5040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25AF0650-2A6B-4A4B-A416-55EB7FA92B36}"/>
              </a:ext>
            </a:extLst>
          </p:cNvPr>
          <p:cNvCxnSpPr>
            <a:cxnSpLocks/>
          </p:cNvCxnSpPr>
          <p:nvPr/>
        </p:nvCxnSpPr>
        <p:spPr>
          <a:xfrm>
            <a:off x="5828446" y="2643758"/>
            <a:ext cx="544014" cy="4320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84FF67A4-B28E-4F00-888E-B46C187001F0}"/>
              </a:ext>
            </a:extLst>
          </p:cNvPr>
          <p:cNvCxnSpPr/>
          <p:nvPr/>
        </p:nvCxnSpPr>
        <p:spPr>
          <a:xfrm>
            <a:off x="5684430" y="2643758"/>
            <a:ext cx="0" cy="7200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0D4F48C-6421-414C-A27B-3D7A294414B6}"/>
              </a:ext>
            </a:extLst>
          </p:cNvPr>
          <p:cNvSpPr txBox="1"/>
          <p:nvPr/>
        </p:nvSpPr>
        <p:spPr>
          <a:xfrm>
            <a:off x="6476104" y="2941805"/>
            <a:ext cx="1508746" cy="13542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REGRESSION</a:t>
            </a:r>
          </a:p>
          <a:p>
            <a:r>
              <a:rPr lang="es-ES" dirty="0"/>
              <a:t>MODELS</a:t>
            </a:r>
          </a:p>
          <a:p>
            <a:endParaRPr lang="es-ES" dirty="0"/>
          </a:p>
          <a:p>
            <a:r>
              <a:rPr lang="es-ES" sz="1400" dirty="0"/>
              <a:t>LASSO</a:t>
            </a:r>
          </a:p>
          <a:p>
            <a:r>
              <a:rPr lang="es-ES" sz="1400" dirty="0"/>
              <a:t>RIDGE</a:t>
            </a:r>
            <a:endParaRPr lang="es-E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22461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 corp2016_light">
  <a:themeElements>
    <a:clrScheme name="Corporativo">
      <a:dk1>
        <a:srgbClr val="000000"/>
      </a:dk1>
      <a:lt1>
        <a:srgbClr val="FFFFFF"/>
      </a:lt1>
      <a:dk2>
        <a:srgbClr val="008750"/>
      </a:dk2>
      <a:lt2>
        <a:srgbClr val="CFDE00"/>
      </a:lt2>
      <a:accent1>
        <a:srgbClr val="5C6670"/>
      </a:accent1>
      <a:accent2>
        <a:srgbClr val="333E48"/>
      </a:accent2>
      <a:accent3>
        <a:srgbClr val="03B2AE"/>
      </a:accent3>
      <a:accent4>
        <a:srgbClr val="C6D5A4"/>
      </a:accent4>
      <a:accent5>
        <a:srgbClr val="FFBF3B"/>
      </a:accent5>
      <a:accent6>
        <a:srgbClr val="FF6B00"/>
      </a:accent6>
      <a:hlink>
        <a:srgbClr val="CD00CD"/>
      </a:hlink>
      <a:folHlink>
        <a:srgbClr val="333E48"/>
      </a:folHlink>
    </a:clrScheme>
    <a:fontScheme name="fuente corporativ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iecisa 2017">
      <a:dk1>
        <a:srgbClr val="004D71"/>
      </a:dk1>
      <a:lt1>
        <a:srgbClr val="FFFFFF"/>
      </a:lt1>
      <a:dk2>
        <a:srgbClr val="00AFAA"/>
      </a:dk2>
      <a:lt2>
        <a:srgbClr val="D2DE00"/>
      </a:lt2>
      <a:accent1>
        <a:srgbClr val="FFA168"/>
      </a:accent1>
      <a:accent2>
        <a:srgbClr val="333E48"/>
      </a:accent2>
      <a:accent3>
        <a:srgbClr val="03B2AE"/>
      </a:accent3>
      <a:accent4>
        <a:srgbClr val="C6D5A4"/>
      </a:accent4>
      <a:accent5>
        <a:srgbClr val="FFBF3B"/>
      </a:accent5>
      <a:accent6>
        <a:srgbClr val="FF6B00"/>
      </a:accent6>
      <a:hlink>
        <a:srgbClr val="CD00CD"/>
      </a:hlink>
      <a:folHlink>
        <a:srgbClr val="333E48"/>
      </a:folHlink>
    </a:clrScheme>
    <a:fontScheme name="iecisa 2017">
      <a:majorFont>
        <a:latin typeface="BioRhyme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corp2016_light</Template>
  <TotalTime>2777</TotalTime>
  <Words>283</Words>
  <Application>Microsoft Office PowerPoint</Application>
  <PresentationFormat>Presentación en pantalla (16:9)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4" baseType="lpstr">
      <vt:lpstr>Arial</vt:lpstr>
      <vt:lpstr>BioRhyme Light</vt:lpstr>
      <vt:lpstr>Calibri</vt:lpstr>
      <vt:lpstr>Gill Sans</vt:lpstr>
      <vt:lpstr>Lato</vt:lpstr>
      <vt:lpstr>Lato Light</vt:lpstr>
      <vt:lpstr>Roboto</vt:lpstr>
      <vt:lpstr>Roboto Light</vt:lpstr>
      <vt:lpstr>Plantilla corp2016_light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YELAMOS REBOLLEDO</dc:creator>
  <cp:lastModifiedBy>Jose Maria Veganzones Alonso-Cortes</cp:lastModifiedBy>
  <cp:revision>196</cp:revision>
  <dcterms:created xsi:type="dcterms:W3CDTF">2016-12-19T14:50:18Z</dcterms:created>
  <dcterms:modified xsi:type="dcterms:W3CDTF">2018-11-11T15:59:29Z</dcterms:modified>
</cp:coreProperties>
</file>